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9" r:id="rId2"/>
    <p:sldId id="260" r:id="rId3"/>
    <p:sldId id="334" r:id="rId4"/>
    <p:sldId id="335" r:id="rId5"/>
    <p:sldId id="329" r:id="rId6"/>
    <p:sldId id="336" r:id="rId7"/>
    <p:sldId id="296" r:id="rId8"/>
    <p:sldId id="298" r:id="rId9"/>
    <p:sldId id="286" r:id="rId10"/>
    <p:sldId id="284" r:id="rId11"/>
    <p:sldId id="263" r:id="rId12"/>
    <p:sldId id="306" r:id="rId13"/>
    <p:sldId id="318" r:id="rId14"/>
    <p:sldId id="262" r:id="rId15"/>
    <p:sldId id="281" r:id="rId16"/>
    <p:sldId id="283" r:id="rId17"/>
    <p:sldId id="282" r:id="rId18"/>
    <p:sldId id="280" r:id="rId19"/>
    <p:sldId id="287" r:id="rId20"/>
    <p:sldId id="311" r:id="rId21"/>
    <p:sldId id="312" r:id="rId22"/>
    <p:sldId id="313" r:id="rId23"/>
    <p:sldId id="314" r:id="rId24"/>
    <p:sldId id="301" r:id="rId25"/>
    <p:sldId id="309" r:id="rId26"/>
    <p:sldId id="316" r:id="rId27"/>
    <p:sldId id="257" r:id="rId28"/>
    <p:sldId id="327" r:id="rId29"/>
    <p:sldId id="320" r:id="rId30"/>
    <p:sldId id="328" r:id="rId31"/>
    <p:sldId id="261" r:id="rId32"/>
    <p:sldId id="317" r:id="rId3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FA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87" autoAdjust="0"/>
    <p:restoredTop sz="93525" autoAdjust="0"/>
  </p:normalViewPr>
  <p:slideViewPr>
    <p:cSldViewPr snapToGrid="0">
      <p:cViewPr varScale="1">
        <p:scale>
          <a:sx n="101" d="100"/>
          <a:sy n="101" d="100"/>
        </p:scale>
        <p:origin x="52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EED097-958E-45E2-B3C0-61BB243F8052}"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it-IT"/>
        </a:p>
      </dgm:t>
    </dgm:pt>
    <dgm:pt modelId="{0A67E9DF-F0FD-4A7F-A637-4387D4EA835B}">
      <dgm:prSet phldrT="[Testo]" custT="1"/>
      <dgm:spPr>
        <a:solidFill>
          <a:srgbClr val="FFC000"/>
        </a:solidFill>
      </dgm:spPr>
      <dgm:t>
        <a:bodyPr/>
        <a:lstStyle/>
        <a:p>
          <a:r>
            <a:rPr lang="en-US" sz="1600" b="1" i="0" u="sng"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ESCLUSIVA LEGALE</a:t>
          </a:r>
        </a:p>
        <a:p>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L'iscrizione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è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obbligatoria</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per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firmare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progetti</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asseverazioni</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e per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l'uso</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del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titolo</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professionale</a:t>
          </a:r>
          <a:endParaRPr lang="it-IT" sz="1600" dirty="0">
            <a:solidFill>
              <a:schemeClr val="tx1"/>
            </a:solidFill>
          </a:endParaRPr>
        </a:p>
      </dgm:t>
    </dgm:pt>
    <dgm:pt modelId="{2B978CCE-82E4-45F1-A7FA-05307ED5877C}" type="parTrans" cxnId="{9BE43AC8-E6F6-4045-B8F3-7B9973E6291F}">
      <dgm:prSet/>
      <dgm:spPr/>
      <dgm:t>
        <a:bodyPr/>
        <a:lstStyle/>
        <a:p>
          <a:endParaRPr lang="it-IT"/>
        </a:p>
      </dgm:t>
    </dgm:pt>
    <dgm:pt modelId="{D62F2910-F833-4280-9560-90EFD2F2E7E9}" type="sibTrans" cxnId="{9BE43AC8-E6F6-4045-B8F3-7B9973E6291F}">
      <dgm:prSet/>
      <dgm:spPr/>
      <dgm:t>
        <a:bodyPr/>
        <a:lstStyle/>
        <a:p>
          <a:endParaRPr lang="it-IT"/>
        </a:p>
      </dgm:t>
    </dgm:pt>
    <dgm:pt modelId="{BD6A66CB-8861-44D1-B238-05278545DCC6}">
      <dgm:prSet phldrT="[Testo]" custT="1"/>
      <dgm:spPr>
        <a:solidFill>
          <a:schemeClr val="accent5">
            <a:lumMod val="40000"/>
            <a:lumOff val="60000"/>
          </a:schemeClr>
        </a:solidFill>
      </dgm:spPr>
      <dgm:t>
        <a:bodyPr/>
        <a:lstStyle/>
        <a:p>
          <a:r>
            <a:rPr lang="it-IT" sz="1600" b="1" i="0" u="sng"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RICONOSCIBILITA’</a:t>
          </a:r>
        </a:p>
        <a:p>
          <a:pPr>
            <a:buNone/>
          </a:pPr>
          <a:r>
            <a:rPr lang="it-IT"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Appartenere a un ente pubblico professionale consolida la posizione sul mercato nazionale ed estero</a:t>
          </a:r>
          <a:endParaRPr lang="it-IT" sz="1600" dirty="0">
            <a:solidFill>
              <a:schemeClr val="tx1"/>
            </a:solidFill>
          </a:endParaRPr>
        </a:p>
      </dgm:t>
    </dgm:pt>
    <dgm:pt modelId="{D8C7BE26-3CF9-4988-806F-91B2513FB781}" type="parTrans" cxnId="{2B5B40FC-E814-4DDB-B042-8235915342F3}">
      <dgm:prSet/>
      <dgm:spPr/>
      <dgm:t>
        <a:bodyPr/>
        <a:lstStyle/>
        <a:p>
          <a:endParaRPr lang="it-IT"/>
        </a:p>
      </dgm:t>
    </dgm:pt>
    <dgm:pt modelId="{FC5C6900-F1BD-4624-84E5-7BD85F035E72}" type="sibTrans" cxnId="{2B5B40FC-E814-4DDB-B042-8235915342F3}">
      <dgm:prSet/>
      <dgm:spPr/>
      <dgm:t>
        <a:bodyPr/>
        <a:lstStyle/>
        <a:p>
          <a:endParaRPr lang="it-IT"/>
        </a:p>
      </dgm:t>
    </dgm:pt>
    <dgm:pt modelId="{6ED4EE11-7756-432B-A62E-649B3992613F}">
      <dgm:prSet phldrT="[Testo]" custT="1"/>
      <dgm:spPr>
        <a:solidFill>
          <a:schemeClr val="accent6">
            <a:lumMod val="40000"/>
            <a:lumOff val="60000"/>
          </a:schemeClr>
        </a:solidFill>
      </dgm:spPr>
      <dgm:t>
        <a:bodyPr/>
        <a:lstStyle/>
        <a:p>
          <a:r>
            <a:rPr lang="en-US" sz="1600" b="1" i="0" u="sng"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TUTELA DELLA FEDE</a:t>
          </a:r>
        </a:p>
        <a:p>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L'Ordine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garantisce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alla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società</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il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possesso</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delle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competenze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e il rispetto del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codice</a:t>
          </a:r>
          <a:r>
            <a:rPr lang="en-US" sz="1600" b="0" i="0" u="none" strike="noStrike"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deontologico</a:t>
          </a:r>
          <a:endParaRPr lang="it-IT" sz="1600" dirty="0">
            <a:solidFill>
              <a:schemeClr val="tx1"/>
            </a:solidFill>
          </a:endParaRPr>
        </a:p>
      </dgm:t>
    </dgm:pt>
    <dgm:pt modelId="{00B4BC1C-AFFB-4B88-B23B-C2AB5D916D1B}" type="parTrans" cxnId="{D8B85F91-F523-40D5-A7CC-789511D60885}">
      <dgm:prSet/>
      <dgm:spPr/>
      <dgm:t>
        <a:bodyPr/>
        <a:lstStyle/>
        <a:p>
          <a:endParaRPr lang="it-IT"/>
        </a:p>
      </dgm:t>
    </dgm:pt>
    <dgm:pt modelId="{FCB19EEA-9DE1-44FC-9A3F-074DF98F1127}" type="sibTrans" cxnId="{D8B85F91-F523-40D5-A7CC-789511D60885}">
      <dgm:prSet/>
      <dgm:spPr/>
      <dgm:t>
        <a:bodyPr/>
        <a:lstStyle/>
        <a:p>
          <a:endParaRPr lang="it-IT"/>
        </a:p>
      </dgm:t>
    </dgm:pt>
    <dgm:pt modelId="{DE259C5A-96E1-4839-BA6D-49027540C046}" type="pres">
      <dgm:prSet presAssocID="{FDEED097-958E-45E2-B3C0-61BB243F8052}" presName="diagram" presStyleCnt="0">
        <dgm:presLayoutVars>
          <dgm:dir/>
          <dgm:resizeHandles val="exact"/>
        </dgm:presLayoutVars>
      </dgm:prSet>
      <dgm:spPr/>
    </dgm:pt>
    <dgm:pt modelId="{70C208AB-F03E-4502-9575-42B878EC2044}" type="pres">
      <dgm:prSet presAssocID="{0A67E9DF-F0FD-4A7F-A637-4387D4EA835B}" presName="arrow" presStyleLbl="node1" presStyleIdx="0" presStyleCnt="3" custRadScaleRad="71019" custRadScaleInc="-1003">
        <dgm:presLayoutVars>
          <dgm:bulletEnabled val="1"/>
        </dgm:presLayoutVars>
      </dgm:prSet>
      <dgm:spPr/>
    </dgm:pt>
    <dgm:pt modelId="{47A6F8C6-A9B1-4ADB-902A-6CC1D617E2D2}" type="pres">
      <dgm:prSet presAssocID="{BD6A66CB-8861-44D1-B238-05278545DCC6}" presName="arrow" presStyleLbl="node1" presStyleIdx="1" presStyleCnt="3" custRadScaleRad="85036" custRadScaleInc="2637">
        <dgm:presLayoutVars>
          <dgm:bulletEnabled val="1"/>
        </dgm:presLayoutVars>
      </dgm:prSet>
      <dgm:spPr/>
    </dgm:pt>
    <dgm:pt modelId="{ADD5488F-EA8D-4A7F-826C-54806C0CE4C2}" type="pres">
      <dgm:prSet presAssocID="{6ED4EE11-7756-432B-A62E-649B3992613F}" presName="arrow" presStyleLbl="node1" presStyleIdx="2" presStyleCnt="3" custRadScaleRad="85874" custRadScaleInc="-766">
        <dgm:presLayoutVars>
          <dgm:bulletEnabled val="1"/>
        </dgm:presLayoutVars>
      </dgm:prSet>
      <dgm:spPr/>
    </dgm:pt>
  </dgm:ptLst>
  <dgm:cxnLst>
    <dgm:cxn modelId="{AAF8F523-FB81-4BFF-B6AD-5FCA4EB21CEC}" type="presOf" srcId="{6ED4EE11-7756-432B-A62E-649B3992613F}" destId="{ADD5488F-EA8D-4A7F-826C-54806C0CE4C2}" srcOrd="0" destOrd="0" presId="urn:microsoft.com/office/officeart/2005/8/layout/arrow5"/>
    <dgm:cxn modelId="{4D51BC32-3CF9-42F0-BE72-AA07C9C329A3}" type="presOf" srcId="{BD6A66CB-8861-44D1-B238-05278545DCC6}" destId="{47A6F8C6-A9B1-4ADB-902A-6CC1D617E2D2}" srcOrd="0" destOrd="0" presId="urn:microsoft.com/office/officeart/2005/8/layout/arrow5"/>
    <dgm:cxn modelId="{C9D3D973-719B-4A6D-9B7E-C094E129F340}" type="presOf" srcId="{0A67E9DF-F0FD-4A7F-A637-4387D4EA835B}" destId="{70C208AB-F03E-4502-9575-42B878EC2044}" srcOrd="0" destOrd="0" presId="urn:microsoft.com/office/officeart/2005/8/layout/arrow5"/>
    <dgm:cxn modelId="{D8B85F91-F523-40D5-A7CC-789511D60885}" srcId="{FDEED097-958E-45E2-B3C0-61BB243F8052}" destId="{6ED4EE11-7756-432B-A62E-649B3992613F}" srcOrd="2" destOrd="0" parTransId="{00B4BC1C-AFFB-4B88-B23B-C2AB5D916D1B}" sibTransId="{FCB19EEA-9DE1-44FC-9A3F-074DF98F1127}"/>
    <dgm:cxn modelId="{B57FF1AC-F9AC-4346-ACBE-2933F7987151}" type="presOf" srcId="{FDEED097-958E-45E2-B3C0-61BB243F8052}" destId="{DE259C5A-96E1-4839-BA6D-49027540C046}" srcOrd="0" destOrd="0" presId="urn:microsoft.com/office/officeart/2005/8/layout/arrow5"/>
    <dgm:cxn modelId="{9BE43AC8-E6F6-4045-B8F3-7B9973E6291F}" srcId="{FDEED097-958E-45E2-B3C0-61BB243F8052}" destId="{0A67E9DF-F0FD-4A7F-A637-4387D4EA835B}" srcOrd="0" destOrd="0" parTransId="{2B978CCE-82E4-45F1-A7FA-05307ED5877C}" sibTransId="{D62F2910-F833-4280-9560-90EFD2F2E7E9}"/>
    <dgm:cxn modelId="{2B5B40FC-E814-4DDB-B042-8235915342F3}" srcId="{FDEED097-958E-45E2-B3C0-61BB243F8052}" destId="{BD6A66CB-8861-44D1-B238-05278545DCC6}" srcOrd="1" destOrd="0" parTransId="{D8C7BE26-3CF9-4988-806F-91B2513FB781}" sibTransId="{FC5C6900-F1BD-4624-84E5-7BD85F035E72}"/>
    <dgm:cxn modelId="{C71D6DBB-F437-42DD-BD50-7DC817AA6E2C}" type="presParOf" srcId="{DE259C5A-96E1-4839-BA6D-49027540C046}" destId="{70C208AB-F03E-4502-9575-42B878EC2044}" srcOrd="0" destOrd="0" presId="urn:microsoft.com/office/officeart/2005/8/layout/arrow5"/>
    <dgm:cxn modelId="{1C51AEE9-46B5-4936-B4BC-27FC60B4AA84}" type="presParOf" srcId="{DE259C5A-96E1-4839-BA6D-49027540C046}" destId="{47A6F8C6-A9B1-4ADB-902A-6CC1D617E2D2}" srcOrd="1" destOrd="0" presId="urn:microsoft.com/office/officeart/2005/8/layout/arrow5"/>
    <dgm:cxn modelId="{E7F56047-1F71-4619-B4A3-3D3F809EF0E5}" type="presParOf" srcId="{DE259C5A-96E1-4839-BA6D-49027540C046}" destId="{ADD5488F-EA8D-4A7F-826C-54806C0CE4C2}" srcOrd="2" destOrd="0" presId="urn:microsoft.com/office/officeart/2005/8/layout/arrow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81D386-5BC2-46F0-AA79-A6F6D3C97FD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it-IT"/>
        </a:p>
      </dgm:t>
    </dgm:pt>
    <dgm:pt modelId="{20BFBF93-F488-425D-9A5B-BE57DABFAAAA}">
      <dgm:prSet phldrT="[Testo]"/>
      <dgm:spPr>
        <a:solidFill>
          <a:schemeClr val="accent6">
            <a:lumMod val="60000"/>
            <a:lumOff val="40000"/>
          </a:schemeClr>
        </a:solidFill>
      </dgm:spPr>
      <dgm:t>
        <a:bodyPr/>
        <a:lstStyle/>
        <a:p>
          <a:r>
            <a:rPr lang="it-IT" dirty="0">
              <a:solidFill>
                <a:schemeClr val="tx1"/>
              </a:solidFill>
            </a:rPr>
            <a:t>PEC Gratuita</a:t>
          </a:r>
        </a:p>
      </dgm:t>
    </dgm:pt>
    <dgm:pt modelId="{3AE783CA-4DED-4189-93CB-35294948CB3B}" type="parTrans" cxnId="{E5ED9E05-8B0D-445B-BE34-6BB6C9500136}">
      <dgm:prSet/>
      <dgm:spPr/>
      <dgm:t>
        <a:bodyPr/>
        <a:lstStyle/>
        <a:p>
          <a:endParaRPr lang="it-IT"/>
        </a:p>
      </dgm:t>
    </dgm:pt>
    <dgm:pt modelId="{BA1BBA41-B658-481F-86C7-40AB93F9F2AE}" type="sibTrans" cxnId="{E5ED9E05-8B0D-445B-BE34-6BB6C9500136}">
      <dgm:prSet/>
      <dgm:spPr/>
      <dgm:t>
        <a:bodyPr/>
        <a:lstStyle/>
        <a:p>
          <a:endParaRPr lang="it-IT"/>
        </a:p>
      </dgm:t>
    </dgm:pt>
    <dgm:pt modelId="{A7B7B7EE-590D-409E-8B6E-B7F4C6CD67F0}">
      <dgm:prSet phldrT="[Testo]"/>
      <dgm:spPr>
        <a:solidFill>
          <a:schemeClr val="accent5">
            <a:lumMod val="40000"/>
            <a:lumOff val="60000"/>
          </a:schemeClr>
        </a:solidFill>
      </dgm:spPr>
      <dgm:t>
        <a:bodyPr/>
        <a:lstStyle/>
        <a:p>
          <a:r>
            <a:rPr lang="it-IT" dirty="0">
              <a:solidFill>
                <a:schemeClr val="tx1"/>
              </a:solidFill>
            </a:rPr>
            <a:t>Sconti fino al 50% sull’acquisto di Norme UNI-CEI</a:t>
          </a:r>
        </a:p>
      </dgm:t>
    </dgm:pt>
    <dgm:pt modelId="{005DFFBC-F95A-4274-A02F-83AC601CB1B1}" type="parTrans" cxnId="{D2F67ABD-2FCD-41F4-AF19-58BE72C35CEC}">
      <dgm:prSet/>
      <dgm:spPr/>
      <dgm:t>
        <a:bodyPr/>
        <a:lstStyle/>
        <a:p>
          <a:endParaRPr lang="it-IT"/>
        </a:p>
      </dgm:t>
    </dgm:pt>
    <dgm:pt modelId="{9DC0605A-3142-4B9A-9921-7563EFF4F51F}" type="sibTrans" cxnId="{D2F67ABD-2FCD-41F4-AF19-58BE72C35CEC}">
      <dgm:prSet/>
      <dgm:spPr/>
      <dgm:t>
        <a:bodyPr/>
        <a:lstStyle/>
        <a:p>
          <a:endParaRPr lang="it-IT"/>
        </a:p>
      </dgm:t>
    </dgm:pt>
    <dgm:pt modelId="{DAA037C9-122E-4BCA-9E5C-904F08DD334C}">
      <dgm:prSet phldrT="[Testo]"/>
      <dgm:spPr>
        <a:solidFill>
          <a:schemeClr val="accent2">
            <a:lumMod val="60000"/>
            <a:lumOff val="40000"/>
          </a:schemeClr>
        </a:solidFill>
      </dgm:spPr>
      <dgm:t>
        <a:bodyPr/>
        <a:lstStyle/>
        <a:p>
          <a:r>
            <a:rPr lang="it-IT" dirty="0">
              <a:solidFill>
                <a:schemeClr val="tx1"/>
              </a:solidFill>
            </a:rPr>
            <a:t>Firma Digitale a prezzi  convenzionati</a:t>
          </a:r>
        </a:p>
      </dgm:t>
    </dgm:pt>
    <dgm:pt modelId="{D677A092-2AC0-4119-8823-AF2581B52483}" type="parTrans" cxnId="{F8818B8E-8E54-4DAF-AFE6-E2071200FC83}">
      <dgm:prSet/>
      <dgm:spPr/>
      <dgm:t>
        <a:bodyPr/>
        <a:lstStyle/>
        <a:p>
          <a:endParaRPr lang="it-IT"/>
        </a:p>
      </dgm:t>
    </dgm:pt>
    <dgm:pt modelId="{D7C1066B-C8C5-44A9-BD9C-59E5377D6802}" type="sibTrans" cxnId="{F8818B8E-8E54-4DAF-AFE6-E2071200FC83}">
      <dgm:prSet/>
      <dgm:spPr/>
      <dgm:t>
        <a:bodyPr/>
        <a:lstStyle/>
        <a:p>
          <a:endParaRPr lang="it-IT"/>
        </a:p>
      </dgm:t>
    </dgm:pt>
    <dgm:pt modelId="{BF918DB7-425A-4966-891C-D35F8F830156}">
      <dgm:prSet phldrT="[Testo]"/>
      <dgm:spPr>
        <a:solidFill>
          <a:schemeClr val="accent4">
            <a:lumMod val="40000"/>
            <a:lumOff val="60000"/>
          </a:schemeClr>
        </a:solidFill>
      </dgm:spPr>
      <dgm:t>
        <a:bodyPr/>
        <a:lstStyle/>
        <a:p>
          <a:r>
            <a:rPr lang="it-IT" dirty="0">
              <a:solidFill>
                <a:schemeClr val="tx1"/>
              </a:solidFill>
            </a:rPr>
            <a:t>Accesso gratuito a visure catastali e portali tecnici</a:t>
          </a:r>
        </a:p>
      </dgm:t>
    </dgm:pt>
    <dgm:pt modelId="{58EA7DDE-937B-4B3F-8E77-2691F931C654}" type="parTrans" cxnId="{7F89745F-3B16-42CB-B3B0-291D75EAB1B2}">
      <dgm:prSet/>
      <dgm:spPr/>
      <dgm:t>
        <a:bodyPr/>
        <a:lstStyle/>
        <a:p>
          <a:endParaRPr lang="it-IT"/>
        </a:p>
      </dgm:t>
    </dgm:pt>
    <dgm:pt modelId="{27DF548C-56DE-4C63-B60C-1F48DC2AF543}" type="sibTrans" cxnId="{7F89745F-3B16-42CB-B3B0-291D75EAB1B2}">
      <dgm:prSet/>
      <dgm:spPr/>
      <dgm:t>
        <a:bodyPr/>
        <a:lstStyle/>
        <a:p>
          <a:endParaRPr lang="it-IT"/>
        </a:p>
      </dgm:t>
    </dgm:pt>
    <dgm:pt modelId="{4A3FFCB9-E386-44A7-8020-35141C44CF92}" type="pres">
      <dgm:prSet presAssocID="{7781D386-5BC2-46F0-AA79-A6F6D3C97FD4}" presName="diagram" presStyleCnt="0">
        <dgm:presLayoutVars>
          <dgm:dir/>
          <dgm:resizeHandles val="exact"/>
        </dgm:presLayoutVars>
      </dgm:prSet>
      <dgm:spPr/>
    </dgm:pt>
    <dgm:pt modelId="{DDE3ECD3-A1FD-4B14-93CC-BBC4494A2438}" type="pres">
      <dgm:prSet presAssocID="{20BFBF93-F488-425D-9A5B-BE57DABFAAAA}" presName="node" presStyleLbl="node1" presStyleIdx="0" presStyleCnt="4">
        <dgm:presLayoutVars>
          <dgm:bulletEnabled val="1"/>
        </dgm:presLayoutVars>
      </dgm:prSet>
      <dgm:spPr/>
    </dgm:pt>
    <dgm:pt modelId="{B31CCB9C-444B-4B3C-941E-686A66037F02}" type="pres">
      <dgm:prSet presAssocID="{BA1BBA41-B658-481F-86C7-40AB93F9F2AE}" presName="sibTrans" presStyleCnt="0"/>
      <dgm:spPr/>
    </dgm:pt>
    <dgm:pt modelId="{D26E4846-3413-4BA6-8613-E544A31C3E44}" type="pres">
      <dgm:prSet presAssocID="{A7B7B7EE-590D-409E-8B6E-B7F4C6CD67F0}" presName="node" presStyleLbl="node1" presStyleIdx="1" presStyleCnt="4">
        <dgm:presLayoutVars>
          <dgm:bulletEnabled val="1"/>
        </dgm:presLayoutVars>
      </dgm:prSet>
      <dgm:spPr/>
    </dgm:pt>
    <dgm:pt modelId="{F10CFEE7-E2D4-41E4-A616-3366A36C0492}" type="pres">
      <dgm:prSet presAssocID="{9DC0605A-3142-4B9A-9921-7563EFF4F51F}" presName="sibTrans" presStyleCnt="0"/>
      <dgm:spPr/>
    </dgm:pt>
    <dgm:pt modelId="{7E8B2AD1-87AA-475D-B2C5-9C46CFFF3559}" type="pres">
      <dgm:prSet presAssocID="{DAA037C9-122E-4BCA-9E5C-904F08DD334C}" presName="node" presStyleLbl="node1" presStyleIdx="2" presStyleCnt="4">
        <dgm:presLayoutVars>
          <dgm:bulletEnabled val="1"/>
        </dgm:presLayoutVars>
      </dgm:prSet>
      <dgm:spPr/>
    </dgm:pt>
    <dgm:pt modelId="{17AC58A0-809D-4E8F-AEAC-8273F55CC058}" type="pres">
      <dgm:prSet presAssocID="{D7C1066B-C8C5-44A9-BD9C-59E5377D6802}" presName="sibTrans" presStyleCnt="0"/>
      <dgm:spPr/>
    </dgm:pt>
    <dgm:pt modelId="{12558364-5FBD-48CD-AAB2-5D2F75714F90}" type="pres">
      <dgm:prSet presAssocID="{BF918DB7-425A-4966-891C-D35F8F830156}" presName="node" presStyleLbl="node1" presStyleIdx="3" presStyleCnt="4">
        <dgm:presLayoutVars>
          <dgm:bulletEnabled val="1"/>
        </dgm:presLayoutVars>
      </dgm:prSet>
      <dgm:spPr/>
    </dgm:pt>
  </dgm:ptLst>
  <dgm:cxnLst>
    <dgm:cxn modelId="{E5ED9E05-8B0D-445B-BE34-6BB6C9500136}" srcId="{7781D386-5BC2-46F0-AA79-A6F6D3C97FD4}" destId="{20BFBF93-F488-425D-9A5B-BE57DABFAAAA}" srcOrd="0" destOrd="0" parTransId="{3AE783CA-4DED-4189-93CB-35294948CB3B}" sibTransId="{BA1BBA41-B658-481F-86C7-40AB93F9F2AE}"/>
    <dgm:cxn modelId="{2F67B01D-9E1A-4061-9CBA-7A6F66852371}" type="presOf" srcId="{DAA037C9-122E-4BCA-9E5C-904F08DD334C}" destId="{7E8B2AD1-87AA-475D-B2C5-9C46CFFF3559}" srcOrd="0" destOrd="0" presId="urn:microsoft.com/office/officeart/2005/8/layout/default"/>
    <dgm:cxn modelId="{7F89745F-3B16-42CB-B3B0-291D75EAB1B2}" srcId="{7781D386-5BC2-46F0-AA79-A6F6D3C97FD4}" destId="{BF918DB7-425A-4966-891C-D35F8F830156}" srcOrd="3" destOrd="0" parTransId="{58EA7DDE-937B-4B3F-8E77-2691F931C654}" sibTransId="{27DF548C-56DE-4C63-B60C-1F48DC2AF543}"/>
    <dgm:cxn modelId="{F8818B8E-8E54-4DAF-AFE6-E2071200FC83}" srcId="{7781D386-5BC2-46F0-AA79-A6F6D3C97FD4}" destId="{DAA037C9-122E-4BCA-9E5C-904F08DD334C}" srcOrd="2" destOrd="0" parTransId="{D677A092-2AC0-4119-8823-AF2581B52483}" sibTransId="{D7C1066B-C8C5-44A9-BD9C-59E5377D6802}"/>
    <dgm:cxn modelId="{D2F67ABD-2FCD-41F4-AF19-58BE72C35CEC}" srcId="{7781D386-5BC2-46F0-AA79-A6F6D3C97FD4}" destId="{A7B7B7EE-590D-409E-8B6E-B7F4C6CD67F0}" srcOrd="1" destOrd="0" parTransId="{005DFFBC-F95A-4274-A02F-83AC601CB1B1}" sibTransId="{9DC0605A-3142-4B9A-9921-7563EFF4F51F}"/>
    <dgm:cxn modelId="{E66FD7C8-72F3-4F25-BAD2-F97E5180B17B}" type="presOf" srcId="{20BFBF93-F488-425D-9A5B-BE57DABFAAAA}" destId="{DDE3ECD3-A1FD-4B14-93CC-BBC4494A2438}" srcOrd="0" destOrd="0" presId="urn:microsoft.com/office/officeart/2005/8/layout/default"/>
    <dgm:cxn modelId="{C624EDD0-4553-496C-B80B-011E64846ABC}" type="presOf" srcId="{A7B7B7EE-590D-409E-8B6E-B7F4C6CD67F0}" destId="{D26E4846-3413-4BA6-8613-E544A31C3E44}" srcOrd="0" destOrd="0" presId="urn:microsoft.com/office/officeart/2005/8/layout/default"/>
    <dgm:cxn modelId="{898982E4-5F8A-45D8-A310-9D153B22945E}" type="presOf" srcId="{BF918DB7-425A-4966-891C-D35F8F830156}" destId="{12558364-5FBD-48CD-AAB2-5D2F75714F90}" srcOrd="0" destOrd="0" presId="urn:microsoft.com/office/officeart/2005/8/layout/default"/>
    <dgm:cxn modelId="{2D8D1CFB-23F7-44F4-AE37-02B4D15699D6}" type="presOf" srcId="{7781D386-5BC2-46F0-AA79-A6F6D3C97FD4}" destId="{4A3FFCB9-E386-44A7-8020-35141C44CF92}" srcOrd="0" destOrd="0" presId="urn:microsoft.com/office/officeart/2005/8/layout/default"/>
    <dgm:cxn modelId="{A6257302-9051-4437-A8EA-74B554F3BC5D}" type="presParOf" srcId="{4A3FFCB9-E386-44A7-8020-35141C44CF92}" destId="{DDE3ECD3-A1FD-4B14-93CC-BBC4494A2438}" srcOrd="0" destOrd="0" presId="urn:microsoft.com/office/officeart/2005/8/layout/default"/>
    <dgm:cxn modelId="{0192E835-C531-487E-B932-98ADD1D4EF35}" type="presParOf" srcId="{4A3FFCB9-E386-44A7-8020-35141C44CF92}" destId="{B31CCB9C-444B-4B3C-941E-686A66037F02}" srcOrd="1" destOrd="0" presId="urn:microsoft.com/office/officeart/2005/8/layout/default"/>
    <dgm:cxn modelId="{66B2BF9C-A8D1-4169-BF52-46DDBE4E8FF2}" type="presParOf" srcId="{4A3FFCB9-E386-44A7-8020-35141C44CF92}" destId="{D26E4846-3413-4BA6-8613-E544A31C3E44}" srcOrd="2" destOrd="0" presId="urn:microsoft.com/office/officeart/2005/8/layout/default"/>
    <dgm:cxn modelId="{AA98167F-5E6F-475E-AB46-C921EACBD9DC}" type="presParOf" srcId="{4A3FFCB9-E386-44A7-8020-35141C44CF92}" destId="{F10CFEE7-E2D4-41E4-A616-3366A36C0492}" srcOrd="3" destOrd="0" presId="urn:microsoft.com/office/officeart/2005/8/layout/default"/>
    <dgm:cxn modelId="{1835C567-5AA0-41D6-8BD9-B415E706A0F3}" type="presParOf" srcId="{4A3FFCB9-E386-44A7-8020-35141C44CF92}" destId="{7E8B2AD1-87AA-475D-B2C5-9C46CFFF3559}" srcOrd="4" destOrd="0" presId="urn:microsoft.com/office/officeart/2005/8/layout/default"/>
    <dgm:cxn modelId="{4B868B5D-431F-44B8-BC38-59F9D1914CE3}" type="presParOf" srcId="{4A3FFCB9-E386-44A7-8020-35141C44CF92}" destId="{17AC58A0-809D-4E8F-AEAC-8273F55CC058}" srcOrd="5" destOrd="0" presId="urn:microsoft.com/office/officeart/2005/8/layout/default"/>
    <dgm:cxn modelId="{5E6B17DF-6CAF-48BE-9AB4-C48254AFC16D}" type="presParOf" srcId="{4A3FFCB9-E386-44A7-8020-35141C44CF92}" destId="{12558364-5FBD-48CD-AAB2-5D2F75714F90}" srcOrd="6"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69681A-B163-4CF3-821D-2AEF9E347474}"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it-IT"/>
        </a:p>
      </dgm:t>
    </dgm:pt>
    <dgm:pt modelId="{E794123D-985E-4104-8743-18204A3EB8B1}">
      <dgm:prSet phldrT="[Testo]" phldr="0" custT="1"/>
      <dgm:spPr/>
      <dgm:t>
        <a:bodyPr/>
        <a:lstStyle/>
        <a:p>
          <a:r>
            <a:rPr lang="it-IT" sz="2000" b="1" u="none" dirty="0"/>
            <a:t>SUPPORTO ALLA PROFESSIONE</a:t>
          </a:r>
        </a:p>
      </dgm:t>
    </dgm:pt>
    <dgm:pt modelId="{7373FE5F-E7EB-47EC-8E79-CC25009720C2}" type="parTrans" cxnId="{20D5DAF9-8F46-4516-822C-5436C4706DAA}">
      <dgm:prSet/>
      <dgm:spPr/>
      <dgm:t>
        <a:bodyPr/>
        <a:lstStyle/>
        <a:p>
          <a:endParaRPr lang="it-IT"/>
        </a:p>
      </dgm:t>
    </dgm:pt>
    <dgm:pt modelId="{8E2998AD-EB25-498B-942C-DBEDC45D78E8}" type="sibTrans" cxnId="{20D5DAF9-8F46-4516-822C-5436C4706DAA}">
      <dgm:prSet/>
      <dgm:spPr/>
      <dgm:t>
        <a:bodyPr/>
        <a:lstStyle/>
        <a:p>
          <a:endParaRPr lang="it-IT"/>
        </a:p>
      </dgm:t>
    </dgm:pt>
    <dgm:pt modelId="{E73DEAFE-3E71-4965-B453-08F4EC02DBB7}">
      <dgm:prSet phldrT="[Testo]" phldr="0" custT="1"/>
      <dgm:spPr>
        <a:solidFill>
          <a:srgbClr val="FFFF00"/>
        </a:solidFill>
      </dgm:spPr>
      <dgm:t>
        <a:bodyPr/>
        <a:lstStyle/>
        <a:p>
          <a:r>
            <a:rPr lang="it-IT" sz="1600" b="1" dirty="0">
              <a:solidFill>
                <a:schemeClr val="tx1"/>
              </a:solidFill>
            </a:rPr>
            <a:t>Commissioni tematiche</a:t>
          </a:r>
        </a:p>
      </dgm:t>
    </dgm:pt>
    <dgm:pt modelId="{A27BEA72-9B2C-4EE4-9F98-FFE9834399E7}" type="parTrans" cxnId="{1DCA85EE-5010-4073-9337-B77395614EEE}">
      <dgm:prSet/>
      <dgm:spPr/>
      <dgm:t>
        <a:bodyPr/>
        <a:lstStyle/>
        <a:p>
          <a:endParaRPr lang="it-IT"/>
        </a:p>
      </dgm:t>
    </dgm:pt>
    <dgm:pt modelId="{9DD331A7-F0AB-406A-97E9-ED8AFD543E46}" type="sibTrans" cxnId="{1DCA85EE-5010-4073-9337-B77395614EEE}">
      <dgm:prSet/>
      <dgm:spPr/>
      <dgm:t>
        <a:bodyPr/>
        <a:lstStyle/>
        <a:p>
          <a:endParaRPr lang="it-IT"/>
        </a:p>
      </dgm:t>
    </dgm:pt>
    <dgm:pt modelId="{F583CB87-6848-4F0D-AF3B-F6739ED1BF76}">
      <dgm:prSet phldrT="[Testo]" phldr="0" custT="1"/>
      <dgm:spPr>
        <a:solidFill>
          <a:schemeClr val="accent4">
            <a:lumMod val="20000"/>
            <a:lumOff val="80000"/>
          </a:schemeClr>
        </a:solidFill>
      </dgm:spPr>
      <dgm:t>
        <a:bodyPr/>
        <a:lstStyle/>
        <a:p>
          <a:r>
            <a:rPr lang="it-IT" sz="1600" b="1" dirty="0">
              <a:solidFill>
                <a:schemeClr val="tx1"/>
              </a:solidFill>
            </a:rPr>
            <a:t>Consulenza specialistica in materia di sicurezza sul lavoro</a:t>
          </a:r>
        </a:p>
      </dgm:t>
    </dgm:pt>
    <dgm:pt modelId="{1A78C6BA-4FC8-42B6-B1CF-0AC4D0F320E4}" type="parTrans" cxnId="{4887BAF9-16EE-46BC-B43D-D6321383E94C}">
      <dgm:prSet/>
      <dgm:spPr/>
      <dgm:t>
        <a:bodyPr/>
        <a:lstStyle/>
        <a:p>
          <a:endParaRPr lang="it-IT"/>
        </a:p>
      </dgm:t>
    </dgm:pt>
    <dgm:pt modelId="{F0A2A0C2-D2EA-4258-A427-0E46EE8904BC}" type="sibTrans" cxnId="{4887BAF9-16EE-46BC-B43D-D6321383E94C}">
      <dgm:prSet/>
      <dgm:spPr/>
      <dgm:t>
        <a:bodyPr/>
        <a:lstStyle/>
        <a:p>
          <a:endParaRPr lang="it-IT"/>
        </a:p>
      </dgm:t>
    </dgm:pt>
    <dgm:pt modelId="{0688F870-622C-4D8D-814B-7DC5035D6B30}">
      <dgm:prSet phldrT="[Testo]" phldr="0" custT="1"/>
      <dgm:spPr>
        <a:solidFill>
          <a:schemeClr val="accent4"/>
        </a:solidFill>
      </dgm:spPr>
      <dgm:t>
        <a:bodyPr/>
        <a:lstStyle/>
        <a:p>
          <a:r>
            <a:rPr lang="it-IT" sz="1400" b="1" dirty="0">
              <a:solidFill>
                <a:schemeClr val="tx1"/>
              </a:solidFill>
            </a:rPr>
            <a:t>Portale </a:t>
          </a:r>
          <a:r>
            <a:rPr lang="it-IT" sz="1400" b="1" dirty="0" err="1">
              <a:solidFill>
                <a:schemeClr val="tx1"/>
              </a:solidFill>
            </a:rPr>
            <a:t>WorkING</a:t>
          </a:r>
          <a:r>
            <a:rPr lang="it-IT" sz="1400" b="1" dirty="0">
              <a:solidFill>
                <a:schemeClr val="tx1"/>
              </a:solidFill>
            </a:rPr>
            <a:t> con accesso esclusivo ad offerte di lavoro</a:t>
          </a:r>
        </a:p>
      </dgm:t>
    </dgm:pt>
    <dgm:pt modelId="{F64E3EF5-AC5A-4779-99D9-2C0C81747E0A}" type="parTrans" cxnId="{8E6DF856-A54C-479B-8B44-66DEA5D4DBC8}">
      <dgm:prSet/>
      <dgm:spPr/>
      <dgm:t>
        <a:bodyPr/>
        <a:lstStyle/>
        <a:p>
          <a:endParaRPr lang="it-IT"/>
        </a:p>
      </dgm:t>
    </dgm:pt>
    <dgm:pt modelId="{B2B02A57-27B7-4F41-AF8A-5C9EA1586625}" type="sibTrans" cxnId="{8E6DF856-A54C-479B-8B44-66DEA5D4DBC8}">
      <dgm:prSet/>
      <dgm:spPr/>
      <dgm:t>
        <a:bodyPr/>
        <a:lstStyle/>
        <a:p>
          <a:endParaRPr lang="it-IT"/>
        </a:p>
      </dgm:t>
    </dgm:pt>
    <dgm:pt modelId="{4DEFD370-8A60-4DBA-9B25-39BA5D39CE13}">
      <dgm:prSet phldrT="[Testo]" phldr="0" custT="1"/>
      <dgm:spPr>
        <a:solidFill>
          <a:schemeClr val="accent5">
            <a:lumMod val="40000"/>
            <a:lumOff val="60000"/>
          </a:schemeClr>
        </a:solidFill>
      </dgm:spPr>
      <dgm:t>
        <a:bodyPr/>
        <a:lstStyle/>
        <a:p>
          <a:r>
            <a:rPr lang="it-IT" sz="1400" b="1" dirty="0">
              <a:solidFill>
                <a:schemeClr val="tx1"/>
              </a:solidFill>
            </a:rPr>
            <a:t>Consulenza sulla comunicazione del proprio brand</a:t>
          </a:r>
        </a:p>
      </dgm:t>
    </dgm:pt>
    <dgm:pt modelId="{77BF075A-1004-4346-8692-33F854D0DBD4}" type="parTrans" cxnId="{DC09B952-02A7-4202-B934-796789D2F5D2}">
      <dgm:prSet/>
      <dgm:spPr/>
      <dgm:t>
        <a:bodyPr/>
        <a:lstStyle/>
        <a:p>
          <a:endParaRPr lang="it-IT"/>
        </a:p>
      </dgm:t>
    </dgm:pt>
    <dgm:pt modelId="{A6C896D8-BF8F-4740-9C4E-1C7215062162}" type="sibTrans" cxnId="{DC09B952-02A7-4202-B934-796789D2F5D2}">
      <dgm:prSet/>
      <dgm:spPr/>
      <dgm:t>
        <a:bodyPr/>
        <a:lstStyle/>
        <a:p>
          <a:endParaRPr lang="it-IT"/>
        </a:p>
      </dgm:t>
    </dgm:pt>
    <dgm:pt modelId="{EF408F38-D669-48B4-AF67-DD5AC0AB483E}">
      <dgm:prSet phldrT="[Testo]" phldr="0" custT="1"/>
      <dgm:spPr>
        <a:solidFill>
          <a:schemeClr val="accent4">
            <a:lumMod val="40000"/>
            <a:lumOff val="60000"/>
          </a:schemeClr>
        </a:solidFill>
      </dgm:spPr>
      <dgm:t>
        <a:bodyPr/>
        <a:lstStyle/>
        <a:p>
          <a:r>
            <a:rPr lang="it-IT" sz="1500" b="1" dirty="0">
              <a:solidFill>
                <a:schemeClr val="tx1"/>
              </a:solidFill>
            </a:rPr>
            <a:t>Consulenza sulle polizze di responsabilità civile e  tutela legale</a:t>
          </a:r>
        </a:p>
      </dgm:t>
    </dgm:pt>
    <dgm:pt modelId="{B6F2489B-232A-4E85-B76F-D69AFF4688B6}" type="parTrans" cxnId="{292D0745-79FE-4F69-8919-5325AA9B6599}">
      <dgm:prSet/>
      <dgm:spPr/>
      <dgm:t>
        <a:bodyPr/>
        <a:lstStyle/>
        <a:p>
          <a:endParaRPr lang="it-IT"/>
        </a:p>
      </dgm:t>
    </dgm:pt>
    <dgm:pt modelId="{2269BC7F-1F43-4E2E-9AE5-CBA6C34987A9}" type="sibTrans" cxnId="{292D0745-79FE-4F69-8919-5325AA9B6599}">
      <dgm:prSet/>
      <dgm:spPr/>
      <dgm:t>
        <a:bodyPr/>
        <a:lstStyle/>
        <a:p>
          <a:endParaRPr lang="it-IT"/>
        </a:p>
      </dgm:t>
    </dgm:pt>
    <dgm:pt modelId="{D2B478F8-25FE-4C8D-975F-BDFE87B6BC67}">
      <dgm:prSet phldrT="[Testo]" phldr="0"/>
      <dgm:spPr>
        <a:solidFill>
          <a:schemeClr val="accent6">
            <a:lumMod val="60000"/>
            <a:lumOff val="40000"/>
          </a:schemeClr>
        </a:solidFill>
      </dgm:spPr>
      <dgm:t>
        <a:bodyPr/>
        <a:lstStyle/>
        <a:p>
          <a:r>
            <a:rPr lang="it-IT" b="1" dirty="0">
              <a:solidFill>
                <a:schemeClr val="tx1"/>
              </a:solidFill>
            </a:rPr>
            <a:t>Assistenza alle parcelle</a:t>
          </a:r>
        </a:p>
      </dgm:t>
    </dgm:pt>
    <dgm:pt modelId="{5D0E966D-446E-4113-8322-54E78F976994}" type="parTrans" cxnId="{370737F5-766D-4DF2-AEF5-D87F0F15F202}">
      <dgm:prSet/>
      <dgm:spPr/>
      <dgm:t>
        <a:bodyPr/>
        <a:lstStyle/>
        <a:p>
          <a:endParaRPr lang="it-IT"/>
        </a:p>
      </dgm:t>
    </dgm:pt>
    <dgm:pt modelId="{F4431D5A-8383-487E-8D91-9125373A20C0}" type="sibTrans" cxnId="{370737F5-766D-4DF2-AEF5-D87F0F15F202}">
      <dgm:prSet/>
      <dgm:spPr/>
      <dgm:t>
        <a:bodyPr/>
        <a:lstStyle/>
        <a:p>
          <a:endParaRPr lang="it-IT"/>
        </a:p>
      </dgm:t>
    </dgm:pt>
    <dgm:pt modelId="{5C9D172B-B6A7-4F02-8A00-5EC44B350EA4}">
      <dgm:prSet phldrT="[Testo]" phldr="0"/>
      <dgm:spPr>
        <a:solidFill>
          <a:schemeClr val="accent6">
            <a:lumMod val="20000"/>
            <a:lumOff val="80000"/>
          </a:schemeClr>
        </a:solidFill>
      </dgm:spPr>
      <dgm:t>
        <a:bodyPr/>
        <a:lstStyle/>
        <a:p>
          <a:r>
            <a:rPr lang="it-IT" b="1" dirty="0">
              <a:solidFill>
                <a:schemeClr val="tx1"/>
              </a:solidFill>
            </a:rPr>
            <a:t>Consulenza legale e fiscale</a:t>
          </a:r>
        </a:p>
      </dgm:t>
    </dgm:pt>
    <dgm:pt modelId="{906C71FB-2248-493A-A9C1-E89469E377CE}" type="parTrans" cxnId="{101EC67F-8F14-431C-AC14-CA9CC5F3FF3A}">
      <dgm:prSet/>
      <dgm:spPr/>
      <dgm:t>
        <a:bodyPr/>
        <a:lstStyle/>
        <a:p>
          <a:endParaRPr lang="it-IT"/>
        </a:p>
      </dgm:t>
    </dgm:pt>
    <dgm:pt modelId="{68460869-D7E0-4CF2-806E-82A74C010163}" type="sibTrans" cxnId="{101EC67F-8F14-431C-AC14-CA9CC5F3FF3A}">
      <dgm:prSet/>
      <dgm:spPr/>
      <dgm:t>
        <a:bodyPr/>
        <a:lstStyle/>
        <a:p>
          <a:endParaRPr lang="it-IT"/>
        </a:p>
      </dgm:t>
    </dgm:pt>
    <dgm:pt modelId="{9CEF7451-FB0F-4903-8626-359624F95A21}">
      <dgm:prSet phldrT="[Testo]" phldr="0" custT="1"/>
      <dgm:spPr>
        <a:solidFill>
          <a:schemeClr val="bg1">
            <a:lumMod val="85000"/>
          </a:schemeClr>
        </a:solidFill>
      </dgm:spPr>
      <dgm:t>
        <a:bodyPr/>
        <a:lstStyle/>
        <a:p>
          <a:r>
            <a:rPr lang="it-IT" sz="1600" b="1" dirty="0">
              <a:solidFill>
                <a:schemeClr val="tx1"/>
              </a:solidFill>
            </a:rPr>
            <a:t>Consulenza gratuita sulla previdenza integrativa</a:t>
          </a:r>
        </a:p>
      </dgm:t>
    </dgm:pt>
    <dgm:pt modelId="{F58269B3-0ACA-4322-8051-B8457871DAB8}" type="parTrans" cxnId="{09D61367-45BD-4294-B0C0-2C32C4691EBF}">
      <dgm:prSet/>
      <dgm:spPr/>
      <dgm:t>
        <a:bodyPr/>
        <a:lstStyle/>
        <a:p>
          <a:endParaRPr lang="it-IT"/>
        </a:p>
      </dgm:t>
    </dgm:pt>
    <dgm:pt modelId="{B4685F78-773C-4338-8CB8-3B56EE661EA5}" type="sibTrans" cxnId="{09D61367-45BD-4294-B0C0-2C32C4691EBF}">
      <dgm:prSet/>
      <dgm:spPr/>
      <dgm:t>
        <a:bodyPr/>
        <a:lstStyle/>
        <a:p>
          <a:endParaRPr lang="it-IT"/>
        </a:p>
      </dgm:t>
    </dgm:pt>
    <dgm:pt modelId="{3063A658-B907-4990-8B7A-F5E69FEA6F82}" type="pres">
      <dgm:prSet presAssocID="{D769681A-B163-4CF3-821D-2AEF9E347474}" presName="Name0" presStyleCnt="0">
        <dgm:presLayoutVars>
          <dgm:chMax val="1"/>
          <dgm:dir/>
          <dgm:animLvl val="ctr"/>
          <dgm:resizeHandles val="exact"/>
        </dgm:presLayoutVars>
      </dgm:prSet>
      <dgm:spPr/>
    </dgm:pt>
    <dgm:pt modelId="{F52B757F-0558-4D0E-A554-1CA021F83D7D}" type="pres">
      <dgm:prSet presAssocID="{E794123D-985E-4104-8743-18204A3EB8B1}" presName="centerShape" presStyleLbl="node0" presStyleIdx="0" presStyleCnt="1" custScaleX="144024" custScaleY="138674"/>
      <dgm:spPr/>
    </dgm:pt>
    <dgm:pt modelId="{A2270E3E-DD30-4376-8DB7-829F523F63C2}" type="pres">
      <dgm:prSet presAssocID="{E73DEAFE-3E71-4965-B453-08F4EC02DBB7}" presName="node" presStyleLbl="node1" presStyleIdx="0" presStyleCnt="8" custScaleX="139889" custScaleY="104527">
        <dgm:presLayoutVars>
          <dgm:bulletEnabled val="1"/>
        </dgm:presLayoutVars>
      </dgm:prSet>
      <dgm:spPr/>
    </dgm:pt>
    <dgm:pt modelId="{72A4924B-8996-4524-AC9C-DB0E3443DF72}" type="pres">
      <dgm:prSet presAssocID="{E73DEAFE-3E71-4965-B453-08F4EC02DBB7}" presName="dummy" presStyleCnt="0"/>
      <dgm:spPr/>
    </dgm:pt>
    <dgm:pt modelId="{33192A94-4518-470C-8F7B-3190AC3B5857}" type="pres">
      <dgm:prSet presAssocID="{9DD331A7-F0AB-406A-97E9-ED8AFD543E46}" presName="sibTrans" presStyleLbl="sibTrans2D1" presStyleIdx="0" presStyleCnt="8"/>
      <dgm:spPr/>
    </dgm:pt>
    <dgm:pt modelId="{D72AAF0E-E938-4E01-99DD-456957B36E07}" type="pres">
      <dgm:prSet presAssocID="{F583CB87-6848-4F0D-AF3B-F6739ED1BF76}" presName="node" presStyleLbl="node1" presStyleIdx="1" presStyleCnt="8" custScaleX="132291" custScaleY="124239">
        <dgm:presLayoutVars>
          <dgm:bulletEnabled val="1"/>
        </dgm:presLayoutVars>
      </dgm:prSet>
      <dgm:spPr/>
    </dgm:pt>
    <dgm:pt modelId="{8366C429-A489-4AC1-B3B5-6A58DDAE9023}" type="pres">
      <dgm:prSet presAssocID="{F583CB87-6848-4F0D-AF3B-F6739ED1BF76}" presName="dummy" presStyleCnt="0"/>
      <dgm:spPr/>
    </dgm:pt>
    <dgm:pt modelId="{6545540B-6368-4FCF-82EA-094B117F7131}" type="pres">
      <dgm:prSet presAssocID="{F0A2A0C2-D2EA-4258-A427-0E46EE8904BC}" presName="sibTrans" presStyleLbl="sibTrans2D1" presStyleIdx="1" presStyleCnt="8"/>
      <dgm:spPr/>
    </dgm:pt>
    <dgm:pt modelId="{B09179E6-4120-48D2-9728-23B40BED81F5}" type="pres">
      <dgm:prSet presAssocID="{EF408F38-D669-48B4-AF67-DD5AC0AB483E}" presName="node" presStyleLbl="node1" presStyleIdx="2" presStyleCnt="8" custScaleX="195773" custScaleY="120282">
        <dgm:presLayoutVars>
          <dgm:bulletEnabled val="1"/>
        </dgm:presLayoutVars>
      </dgm:prSet>
      <dgm:spPr/>
    </dgm:pt>
    <dgm:pt modelId="{714644DD-5DDA-433B-B7F4-6BDB1AA044B8}" type="pres">
      <dgm:prSet presAssocID="{EF408F38-D669-48B4-AF67-DD5AC0AB483E}" presName="dummy" presStyleCnt="0"/>
      <dgm:spPr/>
    </dgm:pt>
    <dgm:pt modelId="{A4C77EBE-4ADD-4381-8CC3-7BB67F19A1AB}" type="pres">
      <dgm:prSet presAssocID="{2269BC7F-1F43-4E2E-9AE5-CBA6C34987A9}" presName="sibTrans" presStyleLbl="sibTrans2D1" presStyleIdx="2" presStyleCnt="8"/>
      <dgm:spPr/>
    </dgm:pt>
    <dgm:pt modelId="{45849BA6-0B6A-426F-AB67-1622677AF2D3}" type="pres">
      <dgm:prSet presAssocID="{5C9D172B-B6A7-4F02-8A00-5EC44B350EA4}" presName="node" presStyleLbl="node1" presStyleIdx="3" presStyleCnt="8">
        <dgm:presLayoutVars>
          <dgm:bulletEnabled val="1"/>
        </dgm:presLayoutVars>
      </dgm:prSet>
      <dgm:spPr/>
    </dgm:pt>
    <dgm:pt modelId="{F4E33D66-3C37-4322-BAF9-81882576AC3F}" type="pres">
      <dgm:prSet presAssocID="{5C9D172B-B6A7-4F02-8A00-5EC44B350EA4}" presName="dummy" presStyleCnt="0"/>
      <dgm:spPr/>
    </dgm:pt>
    <dgm:pt modelId="{453F1083-7302-41A6-AE2D-E1FB059AE9EA}" type="pres">
      <dgm:prSet presAssocID="{68460869-D7E0-4CF2-806E-82A74C010163}" presName="sibTrans" presStyleLbl="sibTrans2D1" presStyleIdx="3" presStyleCnt="8"/>
      <dgm:spPr/>
    </dgm:pt>
    <dgm:pt modelId="{B5AEDFB0-5176-467C-95AE-96BA135200BE}" type="pres">
      <dgm:prSet presAssocID="{D2B478F8-25FE-4C8D-975F-BDFE87B6BC67}" presName="node" presStyleLbl="node1" presStyleIdx="4" presStyleCnt="8">
        <dgm:presLayoutVars>
          <dgm:bulletEnabled val="1"/>
        </dgm:presLayoutVars>
      </dgm:prSet>
      <dgm:spPr/>
    </dgm:pt>
    <dgm:pt modelId="{48C6623A-70AE-4E04-AAFD-7FA1E88B7E22}" type="pres">
      <dgm:prSet presAssocID="{D2B478F8-25FE-4C8D-975F-BDFE87B6BC67}" presName="dummy" presStyleCnt="0"/>
      <dgm:spPr/>
    </dgm:pt>
    <dgm:pt modelId="{4DF6C83C-B749-4FDF-A27C-287002D6186B}" type="pres">
      <dgm:prSet presAssocID="{F4431D5A-8383-487E-8D91-9125373A20C0}" presName="sibTrans" presStyleLbl="sibTrans2D1" presStyleIdx="4" presStyleCnt="8"/>
      <dgm:spPr/>
    </dgm:pt>
    <dgm:pt modelId="{FD8CE2AC-899E-4EC6-8A56-4120843109F7}" type="pres">
      <dgm:prSet presAssocID="{0688F870-622C-4D8D-814B-7DC5035D6B30}" presName="node" presStyleLbl="node1" presStyleIdx="5" presStyleCnt="8" custScaleX="170130" custScaleY="116687">
        <dgm:presLayoutVars>
          <dgm:bulletEnabled val="1"/>
        </dgm:presLayoutVars>
      </dgm:prSet>
      <dgm:spPr/>
    </dgm:pt>
    <dgm:pt modelId="{F9A07C8A-876D-42C8-9BE8-55E47B582DE2}" type="pres">
      <dgm:prSet presAssocID="{0688F870-622C-4D8D-814B-7DC5035D6B30}" presName="dummy" presStyleCnt="0"/>
      <dgm:spPr/>
    </dgm:pt>
    <dgm:pt modelId="{F39BF26B-084F-48E7-9062-57FD0886F70B}" type="pres">
      <dgm:prSet presAssocID="{B2B02A57-27B7-4F41-AF8A-5C9EA1586625}" presName="sibTrans" presStyleLbl="sibTrans2D1" presStyleIdx="5" presStyleCnt="8"/>
      <dgm:spPr/>
    </dgm:pt>
    <dgm:pt modelId="{2DA20A5E-07C7-4C78-825A-CA67F5B758E6}" type="pres">
      <dgm:prSet presAssocID="{4DEFD370-8A60-4DBA-9B25-39BA5D39CE13}" presName="node" presStyleLbl="node1" presStyleIdx="6" presStyleCnt="8" custScaleX="147769" custScaleY="120212">
        <dgm:presLayoutVars>
          <dgm:bulletEnabled val="1"/>
        </dgm:presLayoutVars>
      </dgm:prSet>
      <dgm:spPr/>
    </dgm:pt>
    <dgm:pt modelId="{3F9A7B4B-08CE-4BC0-896A-251D4A63F580}" type="pres">
      <dgm:prSet presAssocID="{4DEFD370-8A60-4DBA-9B25-39BA5D39CE13}" presName="dummy" presStyleCnt="0"/>
      <dgm:spPr/>
    </dgm:pt>
    <dgm:pt modelId="{408F3CD2-6E94-4BFA-9AB5-17ECC0183E95}" type="pres">
      <dgm:prSet presAssocID="{A6C896D8-BF8F-4740-9C4E-1C7215062162}" presName="sibTrans" presStyleLbl="sibTrans2D1" presStyleIdx="6" presStyleCnt="8"/>
      <dgm:spPr/>
    </dgm:pt>
    <dgm:pt modelId="{B1B8DF85-9A1E-499A-B364-FA7A4646C77B}" type="pres">
      <dgm:prSet presAssocID="{9CEF7451-FB0F-4903-8626-359624F95A21}" presName="node" presStyleLbl="node1" presStyleIdx="7" presStyleCnt="8" custScaleX="150835" custScaleY="127098">
        <dgm:presLayoutVars>
          <dgm:bulletEnabled val="1"/>
        </dgm:presLayoutVars>
      </dgm:prSet>
      <dgm:spPr/>
    </dgm:pt>
    <dgm:pt modelId="{EF53A77D-FDB6-4FC5-BFC5-1A9E38B5F9B8}" type="pres">
      <dgm:prSet presAssocID="{9CEF7451-FB0F-4903-8626-359624F95A21}" presName="dummy" presStyleCnt="0"/>
      <dgm:spPr/>
    </dgm:pt>
    <dgm:pt modelId="{E2E7EB6E-4174-407C-ADCB-EE7CF4B74624}" type="pres">
      <dgm:prSet presAssocID="{B4685F78-773C-4338-8CB8-3B56EE661EA5}" presName="sibTrans" presStyleLbl="sibTrans2D1" presStyleIdx="7" presStyleCnt="8"/>
      <dgm:spPr/>
    </dgm:pt>
  </dgm:ptLst>
  <dgm:cxnLst>
    <dgm:cxn modelId="{3B877210-FAE4-4858-B428-E289369AE88F}" type="presOf" srcId="{B4685F78-773C-4338-8CB8-3B56EE661EA5}" destId="{E2E7EB6E-4174-407C-ADCB-EE7CF4B74624}" srcOrd="0" destOrd="0" presId="urn:microsoft.com/office/officeart/2005/8/layout/radial6"/>
    <dgm:cxn modelId="{F540002C-B118-47FC-AA7D-BB9A6BE7F8FF}" type="presOf" srcId="{F583CB87-6848-4F0D-AF3B-F6739ED1BF76}" destId="{D72AAF0E-E938-4E01-99DD-456957B36E07}" srcOrd="0" destOrd="0" presId="urn:microsoft.com/office/officeart/2005/8/layout/radial6"/>
    <dgm:cxn modelId="{23AFA438-BDCA-4B92-B785-40BE90AF123A}" type="presOf" srcId="{0688F870-622C-4D8D-814B-7DC5035D6B30}" destId="{FD8CE2AC-899E-4EC6-8A56-4120843109F7}" srcOrd="0" destOrd="0" presId="urn:microsoft.com/office/officeart/2005/8/layout/radial6"/>
    <dgm:cxn modelId="{B14E0B39-17FB-4222-BE58-3E7BF800EEF4}" type="presOf" srcId="{9CEF7451-FB0F-4903-8626-359624F95A21}" destId="{B1B8DF85-9A1E-499A-B364-FA7A4646C77B}" srcOrd="0" destOrd="0" presId="urn:microsoft.com/office/officeart/2005/8/layout/radial6"/>
    <dgm:cxn modelId="{292D0745-79FE-4F69-8919-5325AA9B6599}" srcId="{E794123D-985E-4104-8743-18204A3EB8B1}" destId="{EF408F38-D669-48B4-AF67-DD5AC0AB483E}" srcOrd="2" destOrd="0" parTransId="{B6F2489B-232A-4E85-B76F-D69AFF4688B6}" sibTransId="{2269BC7F-1F43-4E2E-9AE5-CBA6C34987A9}"/>
    <dgm:cxn modelId="{09D61367-45BD-4294-B0C0-2C32C4691EBF}" srcId="{E794123D-985E-4104-8743-18204A3EB8B1}" destId="{9CEF7451-FB0F-4903-8626-359624F95A21}" srcOrd="7" destOrd="0" parTransId="{F58269B3-0ACA-4322-8051-B8457871DAB8}" sibTransId="{B4685F78-773C-4338-8CB8-3B56EE661EA5}"/>
    <dgm:cxn modelId="{E609DD70-065F-4FF6-BED1-BE2C60DD4264}" type="presOf" srcId="{E794123D-985E-4104-8743-18204A3EB8B1}" destId="{F52B757F-0558-4D0E-A554-1CA021F83D7D}" srcOrd="0" destOrd="0" presId="urn:microsoft.com/office/officeart/2005/8/layout/radial6"/>
    <dgm:cxn modelId="{DC09B952-02A7-4202-B934-796789D2F5D2}" srcId="{E794123D-985E-4104-8743-18204A3EB8B1}" destId="{4DEFD370-8A60-4DBA-9B25-39BA5D39CE13}" srcOrd="6" destOrd="0" parTransId="{77BF075A-1004-4346-8692-33F854D0DBD4}" sibTransId="{A6C896D8-BF8F-4740-9C4E-1C7215062162}"/>
    <dgm:cxn modelId="{73C1D954-D2EC-492E-94BC-A68843079CE4}" type="presOf" srcId="{F4431D5A-8383-487E-8D91-9125373A20C0}" destId="{4DF6C83C-B749-4FDF-A27C-287002D6186B}" srcOrd="0" destOrd="0" presId="urn:microsoft.com/office/officeart/2005/8/layout/radial6"/>
    <dgm:cxn modelId="{2A1CA576-9492-4056-AC4A-60C07BF244C1}" type="presOf" srcId="{68460869-D7E0-4CF2-806E-82A74C010163}" destId="{453F1083-7302-41A6-AE2D-E1FB059AE9EA}" srcOrd="0" destOrd="0" presId="urn:microsoft.com/office/officeart/2005/8/layout/radial6"/>
    <dgm:cxn modelId="{8E6DF856-A54C-479B-8B44-66DEA5D4DBC8}" srcId="{E794123D-985E-4104-8743-18204A3EB8B1}" destId="{0688F870-622C-4D8D-814B-7DC5035D6B30}" srcOrd="5" destOrd="0" parTransId="{F64E3EF5-AC5A-4779-99D9-2C0C81747E0A}" sibTransId="{B2B02A57-27B7-4F41-AF8A-5C9EA1586625}"/>
    <dgm:cxn modelId="{9BCF1277-BE1D-4922-B99F-C6A61B19F219}" type="presOf" srcId="{2269BC7F-1F43-4E2E-9AE5-CBA6C34987A9}" destId="{A4C77EBE-4ADD-4381-8CC3-7BB67F19A1AB}" srcOrd="0" destOrd="0" presId="urn:microsoft.com/office/officeart/2005/8/layout/radial6"/>
    <dgm:cxn modelId="{11B2CF5A-1E5C-4378-B5AD-7E6014A2A1BA}" type="presOf" srcId="{A6C896D8-BF8F-4740-9C4E-1C7215062162}" destId="{408F3CD2-6E94-4BFA-9AB5-17ECC0183E95}" srcOrd="0" destOrd="0" presId="urn:microsoft.com/office/officeart/2005/8/layout/radial6"/>
    <dgm:cxn modelId="{101EC67F-8F14-431C-AC14-CA9CC5F3FF3A}" srcId="{E794123D-985E-4104-8743-18204A3EB8B1}" destId="{5C9D172B-B6A7-4F02-8A00-5EC44B350EA4}" srcOrd="3" destOrd="0" parTransId="{906C71FB-2248-493A-A9C1-E89469E377CE}" sibTransId="{68460869-D7E0-4CF2-806E-82A74C010163}"/>
    <dgm:cxn modelId="{2B44E286-B074-46E6-BB89-BCA3FE479572}" type="presOf" srcId="{E73DEAFE-3E71-4965-B453-08F4EC02DBB7}" destId="{A2270E3E-DD30-4376-8DB7-829F523F63C2}" srcOrd="0" destOrd="0" presId="urn:microsoft.com/office/officeart/2005/8/layout/radial6"/>
    <dgm:cxn modelId="{879E1D96-4191-4E01-9B3D-58EC470FED2A}" type="presOf" srcId="{4DEFD370-8A60-4DBA-9B25-39BA5D39CE13}" destId="{2DA20A5E-07C7-4C78-825A-CA67F5B758E6}" srcOrd="0" destOrd="0" presId="urn:microsoft.com/office/officeart/2005/8/layout/radial6"/>
    <dgm:cxn modelId="{C90421AE-FD3E-45A1-84FA-D2F91BBC4385}" type="presOf" srcId="{D2B478F8-25FE-4C8D-975F-BDFE87B6BC67}" destId="{B5AEDFB0-5176-467C-95AE-96BA135200BE}" srcOrd="0" destOrd="0" presId="urn:microsoft.com/office/officeart/2005/8/layout/radial6"/>
    <dgm:cxn modelId="{D7CC71B6-C099-4F91-8A4A-D1F5507A9D83}" type="presOf" srcId="{EF408F38-D669-48B4-AF67-DD5AC0AB483E}" destId="{B09179E6-4120-48D2-9728-23B40BED81F5}" srcOrd="0" destOrd="0" presId="urn:microsoft.com/office/officeart/2005/8/layout/radial6"/>
    <dgm:cxn modelId="{31B349C1-9968-4FED-9DC5-9C035F25E764}" type="presOf" srcId="{5C9D172B-B6A7-4F02-8A00-5EC44B350EA4}" destId="{45849BA6-0B6A-426F-AB67-1622677AF2D3}" srcOrd="0" destOrd="0" presId="urn:microsoft.com/office/officeart/2005/8/layout/radial6"/>
    <dgm:cxn modelId="{52CA59D2-5E06-468F-85FB-134CC89E1344}" type="presOf" srcId="{9DD331A7-F0AB-406A-97E9-ED8AFD543E46}" destId="{33192A94-4518-470C-8F7B-3190AC3B5857}" srcOrd="0" destOrd="0" presId="urn:microsoft.com/office/officeart/2005/8/layout/radial6"/>
    <dgm:cxn modelId="{6371A1E3-3502-4C4B-AB2C-37BBD0DACDD7}" type="presOf" srcId="{F0A2A0C2-D2EA-4258-A427-0E46EE8904BC}" destId="{6545540B-6368-4FCF-82EA-094B117F7131}" srcOrd="0" destOrd="0" presId="urn:microsoft.com/office/officeart/2005/8/layout/radial6"/>
    <dgm:cxn modelId="{1DCA85EE-5010-4073-9337-B77395614EEE}" srcId="{E794123D-985E-4104-8743-18204A3EB8B1}" destId="{E73DEAFE-3E71-4965-B453-08F4EC02DBB7}" srcOrd="0" destOrd="0" parTransId="{A27BEA72-9B2C-4EE4-9F98-FFE9834399E7}" sibTransId="{9DD331A7-F0AB-406A-97E9-ED8AFD543E46}"/>
    <dgm:cxn modelId="{370737F5-766D-4DF2-AEF5-D87F0F15F202}" srcId="{E794123D-985E-4104-8743-18204A3EB8B1}" destId="{D2B478F8-25FE-4C8D-975F-BDFE87B6BC67}" srcOrd="4" destOrd="0" parTransId="{5D0E966D-446E-4113-8322-54E78F976994}" sibTransId="{F4431D5A-8383-487E-8D91-9125373A20C0}"/>
    <dgm:cxn modelId="{F9CA0CF7-EE1C-48FD-A7DC-DB6617BB8233}" type="presOf" srcId="{D769681A-B163-4CF3-821D-2AEF9E347474}" destId="{3063A658-B907-4990-8B7A-F5E69FEA6F82}" srcOrd="0" destOrd="0" presId="urn:microsoft.com/office/officeart/2005/8/layout/radial6"/>
    <dgm:cxn modelId="{4887BAF9-16EE-46BC-B43D-D6321383E94C}" srcId="{E794123D-985E-4104-8743-18204A3EB8B1}" destId="{F583CB87-6848-4F0D-AF3B-F6739ED1BF76}" srcOrd="1" destOrd="0" parTransId="{1A78C6BA-4FC8-42B6-B1CF-0AC4D0F320E4}" sibTransId="{F0A2A0C2-D2EA-4258-A427-0E46EE8904BC}"/>
    <dgm:cxn modelId="{20D5DAF9-8F46-4516-822C-5436C4706DAA}" srcId="{D769681A-B163-4CF3-821D-2AEF9E347474}" destId="{E794123D-985E-4104-8743-18204A3EB8B1}" srcOrd="0" destOrd="0" parTransId="{7373FE5F-E7EB-47EC-8E79-CC25009720C2}" sibTransId="{8E2998AD-EB25-498B-942C-DBEDC45D78E8}"/>
    <dgm:cxn modelId="{C55338FF-673F-4BBD-BBCB-0625A344FA32}" type="presOf" srcId="{B2B02A57-27B7-4F41-AF8A-5C9EA1586625}" destId="{F39BF26B-084F-48E7-9062-57FD0886F70B}" srcOrd="0" destOrd="0" presId="urn:microsoft.com/office/officeart/2005/8/layout/radial6"/>
    <dgm:cxn modelId="{5F33DC00-3FF9-49B4-89D1-65331FD586A0}" type="presParOf" srcId="{3063A658-B907-4990-8B7A-F5E69FEA6F82}" destId="{F52B757F-0558-4D0E-A554-1CA021F83D7D}" srcOrd="0" destOrd="0" presId="urn:microsoft.com/office/officeart/2005/8/layout/radial6"/>
    <dgm:cxn modelId="{D60F4886-AE7F-4087-9987-41BEF867E1A2}" type="presParOf" srcId="{3063A658-B907-4990-8B7A-F5E69FEA6F82}" destId="{A2270E3E-DD30-4376-8DB7-829F523F63C2}" srcOrd="1" destOrd="0" presId="urn:microsoft.com/office/officeart/2005/8/layout/radial6"/>
    <dgm:cxn modelId="{E6B3F9A2-7EB7-4B7F-84F4-76EE65A2B3C7}" type="presParOf" srcId="{3063A658-B907-4990-8B7A-F5E69FEA6F82}" destId="{72A4924B-8996-4524-AC9C-DB0E3443DF72}" srcOrd="2" destOrd="0" presId="urn:microsoft.com/office/officeart/2005/8/layout/radial6"/>
    <dgm:cxn modelId="{42A2A462-5849-4DC8-878D-31B64B0B0673}" type="presParOf" srcId="{3063A658-B907-4990-8B7A-F5E69FEA6F82}" destId="{33192A94-4518-470C-8F7B-3190AC3B5857}" srcOrd="3" destOrd="0" presId="urn:microsoft.com/office/officeart/2005/8/layout/radial6"/>
    <dgm:cxn modelId="{7EC217A5-BA84-4B4D-9557-83C693E1DFEC}" type="presParOf" srcId="{3063A658-B907-4990-8B7A-F5E69FEA6F82}" destId="{D72AAF0E-E938-4E01-99DD-456957B36E07}" srcOrd="4" destOrd="0" presId="urn:microsoft.com/office/officeart/2005/8/layout/radial6"/>
    <dgm:cxn modelId="{F55B07FA-13F4-4059-B21C-2531D55EE513}" type="presParOf" srcId="{3063A658-B907-4990-8B7A-F5E69FEA6F82}" destId="{8366C429-A489-4AC1-B3B5-6A58DDAE9023}" srcOrd="5" destOrd="0" presId="urn:microsoft.com/office/officeart/2005/8/layout/radial6"/>
    <dgm:cxn modelId="{88A031BB-3DA9-45A8-9816-2A1A0515B0A0}" type="presParOf" srcId="{3063A658-B907-4990-8B7A-F5E69FEA6F82}" destId="{6545540B-6368-4FCF-82EA-094B117F7131}" srcOrd="6" destOrd="0" presId="urn:microsoft.com/office/officeart/2005/8/layout/radial6"/>
    <dgm:cxn modelId="{9C86B8E9-1143-4F39-B9C7-B04D69CA2B73}" type="presParOf" srcId="{3063A658-B907-4990-8B7A-F5E69FEA6F82}" destId="{B09179E6-4120-48D2-9728-23B40BED81F5}" srcOrd="7" destOrd="0" presId="urn:microsoft.com/office/officeart/2005/8/layout/radial6"/>
    <dgm:cxn modelId="{3BFC7860-B3D3-49A9-928D-5AB2932CE23D}" type="presParOf" srcId="{3063A658-B907-4990-8B7A-F5E69FEA6F82}" destId="{714644DD-5DDA-433B-B7F4-6BDB1AA044B8}" srcOrd="8" destOrd="0" presId="urn:microsoft.com/office/officeart/2005/8/layout/radial6"/>
    <dgm:cxn modelId="{D6BEE30F-EC9A-4786-B730-0CBD6CE6CA6F}" type="presParOf" srcId="{3063A658-B907-4990-8B7A-F5E69FEA6F82}" destId="{A4C77EBE-4ADD-4381-8CC3-7BB67F19A1AB}" srcOrd="9" destOrd="0" presId="urn:microsoft.com/office/officeart/2005/8/layout/radial6"/>
    <dgm:cxn modelId="{CF240CE1-424F-436A-B0E5-335179330820}" type="presParOf" srcId="{3063A658-B907-4990-8B7A-F5E69FEA6F82}" destId="{45849BA6-0B6A-426F-AB67-1622677AF2D3}" srcOrd="10" destOrd="0" presId="urn:microsoft.com/office/officeart/2005/8/layout/radial6"/>
    <dgm:cxn modelId="{E21AF87E-3E65-4A68-97A9-80EB8A969627}" type="presParOf" srcId="{3063A658-B907-4990-8B7A-F5E69FEA6F82}" destId="{F4E33D66-3C37-4322-BAF9-81882576AC3F}" srcOrd="11" destOrd="0" presId="urn:microsoft.com/office/officeart/2005/8/layout/radial6"/>
    <dgm:cxn modelId="{B30A74FD-9C4A-49B8-AC98-23E2C68E7557}" type="presParOf" srcId="{3063A658-B907-4990-8B7A-F5E69FEA6F82}" destId="{453F1083-7302-41A6-AE2D-E1FB059AE9EA}" srcOrd="12" destOrd="0" presId="urn:microsoft.com/office/officeart/2005/8/layout/radial6"/>
    <dgm:cxn modelId="{1CBC945E-D4AB-48AA-B2C6-35B69BF9FDE9}" type="presParOf" srcId="{3063A658-B907-4990-8B7A-F5E69FEA6F82}" destId="{B5AEDFB0-5176-467C-95AE-96BA135200BE}" srcOrd="13" destOrd="0" presId="urn:microsoft.com/office/officeart/2005/8/layout/radial6"/>
    <dgm:cxn modelId="{ED28663F-72F4-4250-BC59-408A14C932FD}" type="presParOf" srcId="{3063A658-B907-4990-8B7A-F5E69FEA6F82}" destId="{48C6623A-70AE-4E04-AAFD-7FA1E88B7E22}" srcOrd="14" destOrd="0" presId="urn:microsoft.com/office/officeart/2005/8/layout/radial6"/>
    <dgm:cxn modelId="{AFB6291B-8B02-4A39-A706-DC60C6A67A4A}" type="presParOf" srcId="{3063A658-B907-4990-8B7A-F5E69FEA6F82}" destId="{4DF6C83C-B749-4FDF-A27C-287002D6186B}" srcOrd="15" destOrd="0" presId="urn:microsoft.com/office/officeart/2005/8/layout/radial6"/>
    <dgm:cxn modelId="{0AD974F8-479D-4791-BF17-3D1F494A7A7F}" type="presParOf" srcId="{3063A658-B907-4990-8B7A-F5E69FEA6F82}" destId="{FD8CE2AC-899E-4EC6-8A56-4120843109F7}" srcOrd="16" destOrd="0" presId="urn:microsoft.com/office/officeart/2005/8/layout/radial6"/>
    <dgm:cxn modelId="{DF495725-8567-40E6-B1B6-9685455C0981}" type="presParOf" srcId="{3063A658-B907-4990-8B7A-F5E69FEA6F82}" destId="{F9A07C8A-876D-42C8-9BE8-55E47B582DE2}" srcOrd="17" destOrd="0" presId="urn:microsoft.com/office/officeart/2005/8/layout/radial6"/>
    <dgm:cxn modelId="{7F79C08E-3939-4F0B-ADA6-D207394BE3EC}" type="presParOf" srcId="{3063A658-B907-4990-8B7A-F5E69FEA6F82}" destId="{F39BF26B-084F-48E7-9062-57FD0886F70B}" srcOrd="18" destOrd="0" presId="urn:microsoft.com/office/officeart/2005/8/layout/radial6"/>
    <dgm:cxn modelId="{A7D8DFC7-9B14-423D-90D8-A5C64F171ED0}" type="presParOf" srcId="{3063A658-B907-4990-8B7A-F5E69FEA6F82}" destId="{2DA20A5E-07C7-4C78-825A-CA67F5B758E6}" srcOrd="19" destOrd="0" presId="urn:microsoft.com/office/officeart/2005/8/layout/radial6"/>
    <dgm:cxn modelId="{49E38084-1F9F-46F9-8AC2-C35A40CBAD63}" type="presParOf" srcId="{3063A658-B907-4990-8B7A-F5E69FEA6F82}" destId="{3F9A7B4B-08CE-4BC0-896A-251D4A63F580}" srcOrd="20" destOrd="0" presId="urn:microsoft.com/office/officeart/2005/8/layout/radial6"/>
    <dgm:cxn modelId="{0F0AF7F8-D16D-4BFD-9140-F8B762E194CA}" type="presParOf" srcId="{3063A658-B907-4990-8B7A-F5E69FEA6F82}" destId="{408F3CD2-6E94-4BFA-9AB5-17ECC0183E95}" srcOrd="21" destOrd="0" presId="urn:microsoft.com/office/officeart/2005/8/layout/radial6"/>
    <dgm:cxn modelId="{FBA47FCB-A157-4C5A-B783-A1F6724E133D}" type="presParOf" srcId="{3063A658-B907-4990-8B7A-F5E69FEA6F82}" destId="{B1B8DF85-9A1E-499A-B364-FA7A4646C77B}" srcOrd="22" destOrd="0" presId="urn:microsoft.com/office/officeart/2005/8/layout/radial6"/>
    <dgm:cxn modelId="{4A36110B-07B8-4D88-A80F-F1CF2BEA80AA}" type="presParOf" srcId="{3063A658-B907-4990-8B7A-F5E69FEA6F82}" destId="{EF53A77D-FDB6-4FC5-BFC5-1A9E38B5F9B8}" srcOrd="23" destOrd="0" presId="urn:microsoft.com/office/officeart/2005/8/layout/radial6"/>
    <dgm:cxn modelId="{1A088B4F-7DF3-44CD-9804-A3CC462796C8}" type="presParOf" srcId="{3063A658-B907-4990-8B7A-F5E69FEA6F82}" destId="{E2E7EB6E-4174-407C-ADCB-EE7CF4B74624}" srcOrd="24" destOrd="0" presId="urn:microsoft.com/office/officeart/2005/8/layout/radial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0F9444-364A-44FE-927D-47E4CF267E1E}" type="doc">
      <dgm:prSet loTypeId="urn:microsoft.com/office/officeart/2024/layout/VerticalActionList" loCatId="list" qsTypeId="urn:microsoft.com/office/officeart/2005/8/quickstyle/simple1" qsCatId="simple" csTypeId="urn:microsoft.com/office/officeart/2005/8/colors/accent1_2" csCatId="accent1" phldr="1"/>
      <dgm:spPr/>
      <dgm:t>
        <a:bodyPr/>
        <a:lstStyle/>
        <a:p>
          <a:endParaRPr lang="it-IT"/>
        </a:p>
      </dgm:t>
    </dgm:pt>
    <dgm:pt modelId="{D6C44009-69F0-4CAF-8139-44CE2D2A2BB5}">
      <dgm:prSet phldrT="[Testo]"/>
      <dgm:spPr/>
      <dgm:t>
        <a:bodyPr/>
        <a:lstStyle/>
        <a:p>
          <a:r>
            <a:rPr lang="it-IT" b="1" dirty="0">
              <a:latin typeface="Tahoma" panose="020B0604030504040204" pitchFamily="34" charset="0"/>
              <a:ea typeface="Tahoma" panose="020B0604030504040204" pitchFamily="34" charset="0"/>
              <a:cs typeface="Tahoma" panose="020B0604030504040204" pitchFamily="34" charset="0"/>
            </a:rPr>
            <a:t>Integrazione del reddito</a:t>
          </a:r>
          <a:endParaRPr lang="it-IT" dirty="0">
            <a:latin typeface="Tahoma" panose="020B0604030504040204" pitchFamily="34" charset="0"/>
            <a:ea typeface="Tahoma" panose="020B0604030504040204" pitchFamily="34" charset="0"/>
            <a:cs typeface="Tahoma" panose="020B0604030504040204" pitchFamily="34" charset="0"/>
          </a:endParaRPr>
        </a:p>
      </dgm:t>
    </dgm:pt>
    <dgm:pt modelId="{A3694B6A-ABCD-4791-8671-DFFB8EC228C0}" type="parTrans" cxnId="{48671F46-48C4-4644-97AF-D0C01C0DD1CD}">
      <dgm:prSet/>
      <dgm:spPr/>
      <dgm:t>
        <a:bodyPr/>
        <a:lstStyle/>
        <a:p>
          <a:endParaRPr lang="it-IT"/>
        </a:p>
      </dgm:t>
    </dgm:pt>
    <dgm:pt modelId="{E002B4BD-E4A8-4657-8C0C-2E3CD54C778F}" type="sibTrans" cxnId="{48671F46-48C4-4644-97AF-D0C01C0DD1CD}">
      <dgm:prSet/>
      <dgm:spPr/>
      <dgm:t>
        <a:bodyPr/>
        <a:lstStyle/>
        <a:p>
          <a:endParaRPr lang="it-IT"/>
        </a:p>
      </dgm:t>
    </dgm:pt>
    <dgm:pt modelId="{E28E6D0F-B3BE-4CDF-986B-39C01231C7E5}">
      <dgm:prSet phldrT="[Testo]" custT="1"/>
      <dgm:spPr/>
      <dgm:t>
        <a:bodyPr/>
        <a:lstStyle/>
        <a:p>
          <a:r>
            <a:rPr lang="it-IT" sz="1600" dirty="0"/>
            <a:t>La libera professione consente di generare entrate extra che, in molti casi, possono incidere significativamente sul budget familiare, pur rappresentando inizialmente una quota contenuta del reddito complessivo </a:t>
          </a:r>
        </a:p>
      </dgm:t>
    </dgm:pt>
    <dgm:pt modelId="{0D9AEB34-8DA5-4290-9053-3C7093B18E01}" type="parTrans" cxnId="{C1815934-3202-48BD-8C34-792874F20874}">
      <dgm:prSet/>
      <dgm:spPr/>
      <dgm:t>
        <a:bodyPr/>
        <a:lstStyle/>
        <a:p>
          <a:endParaRPr lang="it-IT"/>
        </a:p>
      </dgm:t>
    </dgm:pt>
    <dgm:pt modelId="{EB0F2C2A-6C28-4C4A-914A-C6C97CA8C7D7}" type="sibTrans" cxnId="{C1815934-3202-48BD-8C34-792874F20874}">
      <dgm:prSet/>
      <dgm:spPr/>
      <dgm:t>
        <a:bodyPr/>
        <a:lstStyle/>
        <a:p>
          <a:endParaRPr lang="it-IT"/>
        </a:p>
      </dgm:t>
    </dgm:pt>
    <dgm:pt modelId="{0AADA951-85BB-4920-9D7E-B7590D59E53E}">
      <dgm:prSet phldrT="[Testo]"/>
      <dgm:spPr/>
      <dgm:t>
        <a:bodyPr/>
        <a:lstStyle/>
        <a:p>
          <a:r>
            <a:rPr lang="it-IT" b="1" dirty="0"/>
            <a:t>Valorizzazione delle competenze</a:t>
          </a:r>
          <a:endParaRPr lang="it-IT" dirty="0"/>
        </a:p>
      </dgm:t>
    </dgm:pt>
    <dgm:pt modelId="{9552ACC5-1093-444A-861E-6BD96AF43524}" type="parTrans" cxnId="{75FF1B93-D1B4-4AF7-811D-F032FDC62918}">
      <dgm:prSet/>
      <dgm:spPr/>
      <dgm:t>
        <a:bodyPr/>
        <a:lstStyle/>
        <a:p>
          <a:endParaRPr lang="it-IT"/>
        </a:p>
      </dgm:t>
    </dgm:pt>
    <dgm:pt modelId="{E500B7E7-2C40-4BA0-8DC5-FBF7CD5A8D73}" type="sibTrans" cxnId="{75FF1B93-D1B4-4AF7-811D-F032FDC62918}">
      <dgm:prSet/>
      <dgm:spPr/>
      <dgm:t>
        <a:bodyPr/>
        <a:lstStyle/>
        <a:p>
          <a:endParaRPr lang="it-IT"/>
        </a:p>
      </dgm:t>
    </dgm:pt>
    <dgm:pt modelId="{FDDF9DF5-E6BE-46E9-A61C-1F9D1C942083}">
      <dgm:prSet phldrT="[Testo]" custT="1"/>
      <dgm:spPr/>
      <dgm:t>
        <a:bodyPr/>
        <a:lstStyle/>
        <a:p>
          <a:pPr algn="just"/>
          <a:r>
            <a:rPr lang="it-IT" sz="1600" dirty="0"/>
            <a:t>Molti professionisti avvertono l'esigenza di applicare le proprie conoscenze tecniche in ambiti che il lavoro dipendente non sempre permette di esplorare. Questo è particolarmente sentito dai profili più esperti o dai dirigenti che desiderano mettere a frutto la propria "creatività e inventiva" su progetti specifici</a:t>
          </a:r>
        </a:p>
      </dgm:t>
    </dgm:pt>
    <dgm:pt modelId="{3E3643DE-D997-4E08-8D79-CB99B687A1EB}" type="parTrans" cxnId="{CCA37E5E-7858-4963-A326-2F3413785D55}">
      <dgm:prSet/>
      <dgm:spPr/>
      <dgm:t>
        <a:bodyPr/>
        <a:lstStyle/>
        <a:p>
          <a:endParaRPr lang="it-IT"/>
        </a:p>
      </dgm:t>
    </dgm:pt>
    <dgm:pt modelId="{3666858D-DAA6-4E88-88DF-031ADBD40C8D}" type="sibTrans" cxnId="{CCA37E5E-7858-4963-A326-2F3413785D55}">
      <dgm:prSet/>
      <dgm:spPr/>
      <dgm:t>
        <a:bodyPr/>
        <a:lstStyle/>
        <a:p>
          <a:endParaRPr lang="it-IT"/>
        </a:p>
      </dgm:t>
    </dgm:pt>
    <dgm:pt modelId="{96DDE52C-F5CC-47AA-9698-60088B9DC782}">
      <dgm:prSet phldrT="[Testo]"/>
      <dgm:spPr/>
      <dgm:t>
        <a:bodyPr/>
        <a:lstStyle/>
        <a:p>
          <a:r>
            <a:rPr lang="it-IT" b="1" dirty="0"/>
            <a:t>Costruzione di un'alternativa futura</a:t>
          </a:r>
          <a:endParaRPr lang="it-IT" dirty="0"/>
        </a:p>
      </dgm:t>
    </dgm:pt>
    <dgm:pt modelId="{BB50CB7B-4C9B-4590-92D2-76816CAC7C0E}" type="parTrans" cxnId="{40CF53B8-3239-4863-AA49-C456090ECBDB}">
      <dgm:prSet/>
      <dgm:spPr/>
      <dgm:t>
        <a:bodyPr/>
        <a:lstStyle/>
        <a:p>
          <a:endParaRPr lang="it-IT"/>
        </a:p>
      </dgm:t>
    </dgm:pt>
    <dgm:pt modelId="{CE1C4815-2673-493E-BB1C-074BFC6D2185}" type="sibTrans" cxnId="{40CF53B8-3239-4863-AA49-C456090ECBDB}">
      <dgm:prSet/>
      <dgm:spPr/>
      <dgm:t>
        <a:bodyPr/>
        <a:lstStyle/>
        <a:p>
          <a:endParaRPr lang="it-IT"/>
        </a:p>
      </dgm:t>
    </dgm:pt>
    <dgm:pt modelId="{70677F8E-DE29-4C26-8882-AEC3DC6EACF9}">
      <dgm:prSet phldrT="[Testo]" custT="1"/>
      <dgm:spPr/>
      <dgm:t>
        <a:bodyPr/>
        <a:lstStyle/>
        <a:p>
          <a:pPr algn="just"/>
          <a:r>
            <a:rPr lang="it-IT" sz="1600" dirty="0"/>
            <a:t>Svolgere la libera professione è spesso visto come un investimento per il futuro e rappresenta un modo per costruirsi una rete di clienti e una reputazione nel caso in cui il rapporto di dipendenza dovesse terminare</a:t>
          </a:r>
          <a:r>
            <a:rPr lang="it-IT" sz="1500" dirty="0"/>
            <a:t>.</a:t>
          </a:r>
        </a:p>
      </dgm:t>
    </dgm:pt>
    <dgm:pt modelId="{46573A34-956D-4C7A-88F9-016CCC1E70CC}" type="parTrans" cxnId="{4985F714-BF26-44A4-BC44-8932E781640D}">
      <dgm:prSet/>
      <dgm:spPr/>
      <dgm:t>
        <a:bodyPr/>
        <a:lstStyle/>
        <a:p>
          <a:endParaRPr lang="it-IT"/>
        </a:p>
      </dgm:t>
    </dgm:pt>
    <dgm:pt modelId="{0AD22494-ED61-4621-B207-0B4C468182DE}" type="sibTrans" cxnId="{4985F714-BF26-44A4-BC44-8932E781640D}">
      <dgm:prSet/>
      <dgm:spPr/>
      <dgm:t>
        <a:bodyPr/>
        <a:lstStyle/>
        <a:p>
          <a:endParaRPr lang="it-IT"/>
        </a:p>
      </dgm:t>
    </dgm:pt>
    <dgm:pt modelId="{2308D70A-FC68-48ED-B5EA-5FC2F979AAF6}">
      <dgm:prSet phldrT="[Testo]"/>
      <dgm:spPr/>
      <dgm:t>
        <a:bodyPr/>
        <a:lstStyle/>
        <a:p>
          <a:r>
            <a:rPr lang="it-IT" b="1" dirty="0"/>
            <a:t>Maggiore stimolo e autonomia</a:t>
          </a:r>
          <a:endParaRPr lang="it-IT" dirty="0"/>
        </a:p>
      </dgm:t>
    </dgm:pt>
    <dgm:pt modelId="{DA2E93E0-E838-4E85-B2AA-472F45D8F767}" type="parTrans" cxnId="{6338E2EB-AB1C-4A25-8D30-1480F46BF493}">
      <dgm:prSet/>
      <dgm:spPr/>
      <dgm:t>
        <a:bodyPr/>
        <a:lstStyle/>
        <a:p>
          <a:endParaRPr lang="it-IT"/>
        </a:p>
      </dgm:t>
    </dgm:pt>
    <dgm:pt modelId="{096468F4-7D93-4ACA-868C-0F0533D013BA}" type="sibTrans" cxnId="{6338E2EB-AB1C-4A25-8D30-1480F46BF493}">
      <dgm:prSet/>
      <dgm:spPr/>
      <dgm:t>
        <a:bodyPr/>
        <a:lstStyle/>
        <a:p>
          <a:endParaRPr lang="it-IT"/>
        </a:p>
      </dgm:t>
    </dgm:pt>
    <dgm:pt modelId="{E6D3FCE0-CF11-417E-8708-1F7E17057DC9}">
      <dgm:prSet phldrT="[Testo]" custT="1"/>
      <dgm:spPr/>
      <dgm:t>
        <a:bodyPr/>
        <a:lstStyle/>
        <a:p>
          <a:pPr algn="just">
            <a:buFont typeface="Arial" panose="020B0604020202020204" pitchFamily="34" charset="0"/>
            <a:buChar char="•"/>
          </a:pPr>
          <a:r>
            <a:rPr lang="it-IT" sz="1600" dirty="0"/>
            <a:t>La libera professione offre una flessibilità e una varietà di sfide tecniche che contrastano la routine del lavoro subordinato, riducendo il senso di frustrazione e aumentando lo stimolo alla crescita professionale continua</a:t>
          </a:r>
          <a:r>
            <a:rPr lang="it-IT" sz="1500" dirty="0"/>
            <a:t>.</a:t>
          </a:r>
        </a:p>
      </dgm:t>
    </dgm:pt>
    <dgm:pt modelId="{4FCEDF30-BF80-49D1-81F9-14A935C1F752}" type="parTrans" cxnId="{C9E2406A-EBEC-417F-A044-B3F122988B7C}">
      <dgm:prSet/>
      <dgm:spPr/>
      <dgm:t>
        <a:bodyPr/>
        <a:lstStyle/>
        <a:p>
          <a:endParaRPr lang="it-IT"/>
        </a:p>
      </dgm:t>
    </dgm:pt>
    <dgm:pt modelId="{51CE1ACD-A2FE-4D05-8CE1-F8CEFAF4ACD8}" type="sibTrans" cxnId="{C9E2406A-EBEC-417F-A044-B3F122988B7C}">
      <dgm:prSet/>
      <dgm:spPr/>
      <dgm:t>
        <a:bodyPr/>
        <a:lstStyle/>
        <a:p>
          <a:endParaRPr lang="it-IT"/>
        </a:p>
      </dgm:t>
    </dgm:pt>
    <dgm:pt modelId="{DB89B2DE-9381-422B-A272-44CA4F13AFA2}">
      <dgm:prSet phldrT="[Testo]"/>
      <dgm:spPr/>
      <dgm:t>
        <a:bodyPr/>
        <a:lstStyle/>
        <a:p>
          <a:r>
            <a:rPr lang="it-IT" b="1" dirty="0"/>
            <a:t>Flessibilità e gestione del tempo</a:t>
          </a:r>
          <a:endParaRPr lang="it-IT" dirty="0"/>
        </a:p>
      </dgm:t>
    </dgm:pt>
    <dgm:pt modelId="{237EA076-F9E4-4FF5-84E1-2B663CA1227D}" type="parTrans" cxnId="{7B6A25B7-8C70-4122-AB12-3CFAD5683EFC}">
      <dgm:prSet/>
      <dgm:spPr/>
      <dgm:t>
        <a:bodyPr/>
        <a:lstStyle/>
        <a:p>
          <a:endParaRPr lang="it-IT"/>
        </a:p>
      </dgm:t>
    </dgm:pt>
    <dgm:pt modelId="{CEFE107A-1697-49C3-B050-D38F01489A02}" type="sibTrans" cxnId="{7B6A25B7-8C70-4122-AB12-3CFAD5683EFC}">
      <dgm:prSet/>
      <dgm:spPr/>
      <dgm:t>
        <a:bodyPr/>
        <a:lstStyle/>
        <a:p>
          <a:endParaRPr lang="it-IT"/>
        </a:p>
      </dgm:t>
    </dgm:pt>
    <dgm:pt modelId="{251F7D6A-EBD6-41E1-8938-43A041EFD393}">
      <dgm:prSet phldrT="[Testo]" custT="1"/>
      <dgm:spPr/>
      <dgm:t>
        <a:bodyPr/>
        <a:lstStyle/>
        <a:p>
          <a:pPr algn="just">
            <a:buFont typeface="Arial" panose="020B0604020202020204" pitchFamily="34" charset="0"/>
            <a:buChar char="•"/>
          </a:pPr>
          <a:r>
            <a:rPr lang="it-IT" sz="1600" dirty="0"/>
            <a:t>Sebbene richieda impegno, la libera professione permette di gestire autonomamente orari e carichi di lavoro in base alle proprie necessità personali, offrendo un senso di libertà che il cartellino fisso non garantisce</a:t>
          </a:r>
          <a:r>
            <a:rPr lang="it-IT" sz="1500" dirty="0"/>
            <a:t>. </a:t>
          </a:r>
        </a:p>
      </dgm:t>
    </dgm:pt>
    <dgm:pt modelId="{2EABD989-E935-45E2-8337-5392B55A8E8D}" type="parTrans" cxnId="{046B57E0-95BB-4BFA-BB04-010A711A5F30}">
      <dgm:prSet/>
      <dgm:spPr/>
      <dgm:t>
        <a:bodyPr/>
        <a:lstStyle/>
        <a:p>
          <a:endParaRPr lang="it-IT"/>
        </a:p>
      </dgm:t>
    </dgm:pt>
    <dgm:pt modelId="{AE846236-E491-4B23-9A5C-510EAB48BB38}" type="sibTrans" cxnId="{046B57E0-95BB-4BFA-BB04-010A711A5F30}">
      <dgm:prSet/>
      <dgm:spPr/>
      <dgm:t>
        <a:bodyPr/>
        <a:lstStyle/>
        <a:p>
          <a:endParaRPr lang="it-IT"/>
        </a:p>
      </dgm:t>
    </dgm:pt>
    <dgm:pt modelId="{D5A423A8-65AB-4653-A426-6613B237C6B8}" type="pres">
      <dgm:prSet presAssocID="{A40F9444-364A-44FE-927D-47E4CF267E1E}" presName="Name0" presStyleCnt="0">
        <dgm:presLayoutVars>
          <dgm:dir/>
          <dgm:animLvl val="lvl"/>
          <dgm:resizeHandles val="exact"/>
        </dgm:presLayoutVars>
      </dgm:prSet>
      <dgm:spPr/>
    </dgm:pt>
    <dgm:pt modelId="{EEFDF9C3-D9A9-4A4A-A72F-93129E1AD33B}" type="pres">
      <dgm:prSet presAssocID="{D6C44009-69F0-4CAF-8139-44CE2D2A2BB5}" presName="linNode" presStyleCnt="0"/>
      <dgm:spPr/>
    </dgm:pt>
    <dgm:pt modelId="{A6205CC3-B757-4FAA-A6BA-D29CCD2FA42B}" type="pres">
      <dgm:prSet presAssocID="{D6C44009-69F0-4CAF-8139-44CE2D2A2BB5}" presName="bgOutline" presStyleLbl="fgAcc1" presStyleIdx="0" presStyleCnt="5"/>
      <dgm:spPr/>
    </dgm:pt>
    <dgm:pt modelId="{54013279-9107-4C51-A7D1-B8AF5B1FE49F}" type="pres">
      <dgm:prSet presAssocID="{D6C44009-69F0-4CAF-8139-44CE2D2A2BB5}" presName="parentText" presStyleLbl="alignNode1" presStyleIdx="0" presStyleCnt="5">
        <dgm:presLayoutVars>
          <dgm:chMax val="1"/>
          <dgm:bulletEnabled/>
        </dgm:presLayoutVars>
      </dgm:prSet>
      <dgm:spPr/>
    </dgm:pt>
    <dgm:pt modelId="{F536417D-1834-484C-80AC-14FFD9C5B228}" type="pres">
      <dgm:prSet presAssocID="{D6C44009-69F0-4CAF-8139-44CE2D2A2BB5}" presName="descendantText" presStyleLbl="revTx" presStyleIdx="0" presStyleCnt="0">
        <dgm:presLayoutVars>
          <dgm:bulletEnabled/>
        </dgm:presLayoutVars>
      </dgm:prSet>
      <dgm:spPr/>
    </dgm:pt>
    <dgm:pt modelId="{58F08B98-BDE6-4478-A7EE-5C353CBAAF7F}" type="pres">
      <dgm:prSet presAssocID="{E002B4BD-E4A8-4657-8C0C-2E3CD54C778F}" presName="sp" presStyleCnt="0"/>
      <dgm:spPr/>
    </dgm:pt>
    <dgm:pt modelId="{94DD4AFE-D6D3-4540-A842-BBC04417E632}" type="pres">
      <dgm:prSet presAssocID="{0AADA951-85BB-4920-9D7E-B7590D59E53E}" presName="linNode" presStyleCnt="0"/>
      <dgm:spPr/>
    </dgm:pt>
    <dgm:pt modelId="{950D5376-2888-4AD1-8893-643F4BC8960A}" type="pres">
      <dgm:prSet presAssocID="{0AADA951-85BB-4920-9D7E-B7590D59E53E}" presName="bgOutline" presStyleLbl="fgAcc1" presStyleIdx="1" presStyleCnt="5"/>
      <dgm:spPr/>
    </dgm:pt>
    <dgm:pt modelId="{25DAFAC4-4675-4558-9CB2-6D794555250F}" type="pres">
      <dgm:prSet presAssocID="{0AADA951-85BB-4920-9D7E-B7590D59E53E}" presName="parentText" presStyleLbl="alignNode1" presStyleIdx="1" presStyleCnt="5">
        <dgm:presLayoutVars>
          <dgm:chMax val="1"/>
          <dgm:bulletEnabled/>
        </dgm:presLayoutVars>
      </dgm:prSet>
      <dgm:spPr/>
    </dgm:pt>
    <dgm:pt modelId="{3F86D837-1C59-4B10-93FC-BC275BFB13EF}" type="pres">
      <dgm:prSet presAssocID="{0AADA951-85BB-4920-9D7E-B7590D59E53E}" presName="descendantText" presStyleLbl="revTx" presStyleIdx="0" presStyleCnt="0">
        <dgm:presLayoutVars>
          <dgm:bulletEnabled/>
        </dgm:presLayoutVars>
      </dgm:prSet>
      <dgm:spPr/>
    </dgm:pt>
    <dgm:pt modelId="{BAFB1B35-AF18-4206-BDF2-1B087C84AA8F}" type="pres">
      <dgm:prSet presAssocID="{E500B7E7-2C40-4BA0-8DC5-FBF7CD5A8D73}" presName="sp" presStyleCnt="0"/>
      <dgm:spPr/>
    </dgm:pt>
    <dgm:pt modelId="{A31DB263-FFB9-44B4-8644-8D36723602B2}" type="pres">
      <dgm:prSet presAssocID="{96DDE52C-F5CC-47AA-9698-60088B9DC782}" presName="linNode" presStyleCnt="0"/>
      <dgm:spPr/>
    </dgm:pt>
    <dgm:pt modelId="{1B27D136-7B80-4990-B9D0-EACB3A65D6AE}" type="pres">
      <dgm:prSet presAssocID="{96DDE52C-F5CC-47AA-9698-60088B9DC782}" presName="bgOutline" presStyleLbl="fgAcc1" presStyleIdx="2" presStyleCnt="5"/>
      <dgm:spPr/>
    </dgm:pt>
    <dgm:pt modelId="{040D51BA-C805-4DB4-9438-47A4641BB0A2}" type="pres">
      <dgm:prSet presAssocID="{96DDE52C-F5CC-47AA-9698-60088B9DC782}" presName="parentText" presStyleLbl="alignNode1" presStyleIdx="2" presStyleCnt="5">
        <dgm:presLayoutVars>
          <dgm:chMax val="1"/>
          <dgm:bulletEnabled/>
        </dgm:presLayoutVars>
      </dgm:prSet>
      <dgm:spPr/>
    </dgm:pt>
    <dgm:pt modelId="{7F08E3D7-FEFA-4021-ACF9-DF79BCD22AC2}" type="pres">
      <dgm:prSet presAssocID="{96DDE52C-F5CC-47AA-9698-60088B9DC782}" presName="descendantText" presStyleLbl="revTx" presStyleIdx="0" presStyleCnt="0">
        <dgm:presLayoutVars>
          <dgm:bulletEnabled/>
        </dgm:presLayoutVars>
      </dgm:prSet>
      <dgm:spPr/>
    </dgm:pt>
    <dgm:pt modelId="{19EAEEDF-E760-44CE-AC56-F27A851D085D}" type="pres">
      <dgm:prSet presAssocID="{CE1C4815-2673-493E-BB1C-074BFC6D2185}" presName="sp" presStyleCnt="0"/>
      <dgm:spPr/>
    </dgm:pt>
    <dgm:pt modelId="{3DE81E77-6F86-4DBA-BB32-9375292C81A3}" type="pres">
      <dgm:prSet presAssocID="{2308D70A-FC68-48ED-B5EA-5FC2F979AAF6}" presName="linNode" presStyleCnt="0"/>
      <dgm:spPr/>
    </dgm:pt>
    <dgm:pt modelId="{B91DFE2D-58E9-487B-B1F4-1EC71C6D7305}" type="pres">
      <dgm:prSet presAssocID="{2308D70A-FC68-48ED-B5EA-5FC2F979AAF6}" presName="bgOutline" presStyleLbl="fgAcc1" presStyleIdx="3" presStyleCnt="5"/>
      <dgm:spPr/>
    </dgm:pt>
    <dgm:pt modelId="{A2278F4F-0F93-4DAC-BBA2-0D7B41BD79A0}" type="pres">
      <dgm:prSet presAssocID="{2308D70A-FC68-48ED-B5EA-5FC2F979AAF6}" presName="parentText" presStyleLbl="alignNode1" presStyleIdx="3" presStyleCnt="5">
        <dgm:presLayoutVars>
          <dgm:chMax val="1"/>
          <dgm:bulletEnabled/>
        </dgm:presLayoutVars>
      </dgm:prSet>
      <dgm:spPr/>
    </dgm:pt>
    <dgm:pt modelId="{5DA1114A-1E22-4C27-85CB-46085AB7467C}" type="pres">
      <dgm:prSet presAssocID="{2308D70A-FC68-48ED-B5EA-5FC2F979AAF6}" presName="descendantText" presStyleLbl="revTx" presStyleIdx="0" presStyleCnt="0">
        <dgm:presLayoutVars>
          <dgm:bulletEnabled/>
        </dgm:presLayoutVars>
      </dgm:prSet>
      <dgm:spPr/>
    </dgm:pt>
    <dgm:pt modelId="{E359C1A6-1684-4D49-9F6D-099CC20A1C8C}" type="pres">
      <dgm:prSet presAssocID="{096468F4-7D93-4ACA-868C-0F0533D013BA}" presName="sp" presStyleCnt="0"/>
      <dgm:spPr/>
    </dgm:pt>
    <dgm:pt modelId="{1B5F5482-ED9B-4E92-B0A8-28A1D4CBF383}" type="pres">
      <dgm:prSet presAssocID="{DB89B2DE-9381-422B-A272-44CA4F13AFA2}" presName="linNode" presStyleCnt="0"/>
      <dgm:spPr/>
    </dgm:pt>
    <dgm:pt modelId="{9D86A39C-0F11-4417-B2BE-90732F988352}" type="pres">
      <dgm:prSet presAssocID="{DB89B2DE-9381-422B-A272-44CA4F13AFA2}" presName="bgOutline" presStyleLbl="fgAcc1" presStyleIdx="4" presStyleCnt="5"/>
      <dgm:spPr/>
    </dgm:pt>
    <dgm:pt modelId="{6DAF2A1D-1A98-406A-A38D-552186B3A864}" type="pres">
      <dgm:prSet presAssocID="{DB89B2DE-9381-422B-A272-44CA4F13AFA2}" presName="parentText" presStyleLbl="alignNode1" presStyleIdx="4" presStyleCnt="5">
        <dgm:presLayoutVars>
          <dgm:chMax val="1"/>
          <dgm:bulletEnabled/>
        </dgm:presLayoutVars>
      </dgm:prSet>
      <dgm:spPr/>
    </dgm:pt>
    <dgm:pt modelId="{BC3E19CC-905E-493D-9C64-23E24315D976}" type="pres">
      <dgm:prSet presAssocID="{DB89B2DE-9381-422B-A272-44CA4F13AFA2}" presName="descendantText" presStyleLbl="revTx" presStyleIdx="0" presStyleCnt="0">
        <dgm:presLayoutVars>
          <dgm:bulletEnabled/>
        </dgm:presLayoutVars>
      </dgm:prSet>
      <dgm:spPr/>
    </dgm:pt>
  </dgm:ptLst>
  <dgm:cxnLst>
    <dgm:cxn modelId="{4985F714-BF26-44A4-BC44-8932E781640D}" srcId="{96DDE52C-F5CC-47AA-9698-60088B9DC782}" destId="{70677F8E-DE29-4C26-8882-AEC3DC6EACF9}" srcOrd="0" destOrd="0" parTransId="{46573A34-956D-4C7A-88F9-016CCC1E70CC}" sibTransId="{0AD22494-ED61-4621-B207-0B4C468182DE}"/>
    <dgm:cxn modelId="{83214C2D-F19F-405A-ACB7-AD32B446905E}" type="presOf" srcId="{96DDE52C-F5CC-47AA-9698-60088B9DC782}" destId="{040D51BA-C805-4DB4-9438-47A4641BB0A2}" srcOrd="1" destOrd="0" presId="urn:microsoft.com/office/officeart/2024/layout/VerticalActionList"/>
    <dgm:cxn modelId="{6E16F730-619B-4E73-A5C5-A3FFDAE0EEB1}" type="presOf" srcId="{DB89B2DE-9381-422B-A272-44CA4F13AFA2}" destId="{9D86A39C-0F11-4417-B2BE-90732F988352}" srcOrd="0" destOrd="0" presId="urn:microsoft.com/office/officeart/2024/layout/VerticalActionList"/>
    <dgm:cxn modelId="{C1815934-3202-48BD-8C34-792874F20874}" srcId="{D6C44009-69F0-4CAF-8139-44CE2D2A2BB5}" destId="{E28E6D0F-B3BE-4CDF-986B-39C01231C7E5}" srcOrd="0" destOrd="0" parTransId="{0D9AEB34-8DA5-4290-9053-3C7093B18E01}" sibTransId="{EB0F2C2A-6C28-4C4A-914A-C6C97CA8C7D7}"/>
    <dgm:cxn modelId="{CCA37E5E-7858-4963-A326-2F3413785D55}" srcId="{0AADA951-85BB-4920-9D7E-B7590D59E53E}" destId="{FDDF9DF5-E6BE-46E9-A61C-1F9D1C942083}" srcOrd="0" destOrd="0" parTransId="{3E3643DE-D997-4E08-8D79-CB99B687A1EB}" sibTransId="{3666858D-DAA6-4E88-88DF-031ADBD40C8D}"/>
    <dgm:cxn modelId="{71120961-EB98-4900-A480-7C45281986E7}" type="presOf" srcId="{2308D70A-FC68-48ED-B5EA-5FC2F979AAF6}" destId="{A2278F4F-0F93-4DAC-BBA2-0D7B41BD79A0}" srcOrd="1" destOrd="0" presId="urn:microsoft.com/office/officeart/2024/layout/VerticalActionList"/>
    <dgm:cxn modelId="{9EF7FF43-7B9D-4FD5-B9BA-0D34D1339F88}" type="presOf" srcId="{0AADA951-85BB-4920-9D7E-B7590D59E53E}" destId="{950D5376-2888-4AD1-8893-643F4BC8960A}" srcOrd="0" destOrd="0" presId="urn:microsoft.com/office/officeart/2024/layout/VerticalActionList"/>
    <dgm:cxn modelId="{48671F46-48C4-4644-97AF-D0C01C0DD1CD}" srcId="{A40F9444-364A-44FE-927D-47E4CF267E1E}" destId="{D6C44009-69F0-4CAF-8139-44CE2D2A2BB5}" srcOrd="0" destOrd="0" parTransId="{A3694B6A-ABCD-4791-8671-DFFB8EC228C0}" sibTransId="{E002B4BD-E4A8-4657-8C0C-2E3CD54C778F}"/>
    <dgm:cxn modelId="{2E20EC67-DED1-4574-A07A-FDBA772BF28B}" type="presOf" srcId="{D6C44009-69F0-4CAF-8139-44CE2D2A2BB5}" destId="{54013279-9107-4C51-A7D1-B8AF5B1FE49F}" srcOrd="1" destOrd="0" presId="urn:microsoft.com/office/officeart/2024/layout/VerticalActionList"/>
    <dgm:cxn modelId="{C9E2406A-EBEC-417F-A044-B3F122988B7C}" srcId="{2308D70A-FC68-48ED-B5EA-5FC2F979AAF6}" destId="{E6D3FCE0-CF11-417E-8708-1F7E17057DC9}" srcOrd="0" destOrd="0" parTransId="{4FCEDF30-BF80-49D1-81F9-14A935C1F752}" sibTransId="{51CE1ACD-A2FE-4D05-8CE1-F8CEFAF4ACD8}"/>
    <dgm:cxn modelId="{721F864D-C3F6-4D27-AFB0-B59A02DE61AB}" type="presOf" srcId="{2308D70A-FC68-48ED-B5EA-5FC2F979AAF6}" destId="{B91DFE2D-58E9-487B-B1F4-1EC71C6D7305}" srcOrd="0" destOrd="0" presId="urn:microsoft.com/office/officeart/2024/layout/VerticalActionList"/>
    <dgm:cxn modelId="{CD05E74E-2C50-47AC-9CC4-254489285D85}" type="presOf" srcId="{251F7D6A-EBD6-41E1-8938-43A041EFD393}" destId="{BC3E19CC-905E-493D-9C64-23E24315D976}" srcOrd="0" destOrd="0" presId="urn:microsoft.com/office/officeart/2024/layout/VerticalActionList"/>
    <dgm:cxn modelId="{9A8F5058-0DE0-481A-B669-3BCD7A722E9E}" type="presOf" srcId="{E6D3FCE0-CF11-417E-8708-1F7E17057DC9}" destId="{5DA1114A-1E22-4C27-85CB-46085AB7467C}" srcOrd="0" destOrd="0" presId="urn:microsoft.com/office/officeart/2024/layout/VerticalActionList"/>
    <dgm:cxn modelId="{11404A82-1ED0-4A56-A51E-63BB85D452E2}" type="presOf" srcId="{FDDF9DF5-E6BE-46E9-A61C-1F9D1C942083}" destId="{3F86D837-1C59-4B10-93FC-BC275BFB13EF}" srcOrd="0" destOrd="0" presId="urn:microsoft.com/office/officeart/2024/layout/VerticalActionList"/>
    <dgm:cxn modelId="{A1BAEC86-75DE-4896-9C50-00324E26237A}" type="presOf" srcId="{DB89B2DE-9381-422B-A272-44CA4F13AFA2}" destId="{6DAF2A1D-1A98-406A-A38D-552186B3A864}" srcOrd="1" destOrd="0" presId="urn:microsoft.com/office/officeart/2024/layout/VerticalActionList"/>
    <dgm:cxn modelId="{F3365F88-6105-4597-B52C-B7F7B5A4CBB1}" type="presOf" srcId="{E28E6D0F-B3BE-4CDF-986B-39C01231C7E5}" destId="{F536417D-1834-484C-80AC-14FFD9C5B228}" srcOrd="0" destOrd="0" presId="urn:microsoft.com/office/officeart/2024/layout/VerticalActionList"/>
    <dgm:cxn modelId="{75FF1B93-D1B4-4AF7-811D-F032FDC62918}" srcId="{A40F9444-364A-44FE-927D-47E4CF267E1E}" destId="{0AADA951-85BB-4920-9D7E-B7590D59E53E}" srcOrd="1" destOrd="0" parTransId="{9552ACC5-1093-444A-861E-6BD96AF43524}" sibTransId="{E500B7E7-2C40-4BA0-8DC5-FBF7CD5A8D73}"/>
    <dgm:cxn modelId="{AC8B8AB1-7360-4019-B274-0A8400EDC208}" type="presOf" srcId="{0AADA951-85BB-4920-9D7E-B7590D59E53E}" destId="{25DAFAC4-4675-4558-9CB2-6D794555250F}" srcOrd="1" destOrd="0" presId="urn:microsoft.com/office/officeart/2024/layout/VerticalActionList"/>
    <dgm:cxn modelId="{7B6A25B7-8C70-4122-AB12-3CFAD5683EFC}" srcId="{A40F9444-364A-44FE-927D-47E4CF267E1E}" destId="{DB89B2DE-9381-422B-A272-44CA4F13AFA2}" srcOrd="4" destOrd="0" parTransId="{237EA076-F9E4-4FF5-84E1-2B663CA1227D}" sibTransId="{CEFE107A-1697-49C3-B050-D38F01489A02}"/>
    <dgm:cxn modelId="{40CF53B8-3239-4863-AA49-C456090ECBDB}" srcId="{A40F9444-364A-44FE-927D-47E4CF267E1E}" destId="{96DDE52C-F5CC-47AA-9698-60088B9DC782}" srcOrd="2" destOrd="0" parTransId="{BB50CB7B-4C9B-4590-92D2-76816CAC7C0E}" sibTransId="{CE1C4815-2673-493E-BB1C-074BFC6D2185}"/>
    <dgm:cxn modelId="{E04E23CC-2248-43E0-8967-850B422CEEE8}" type="presOf" srcId="{D6C44009-69F0-4CAF-8139-44CE2D2A2BB5}" destId="{A6205CC3-B757-4FAA-A6BA-D29CCD2FA42B}" srcOrd="0" destOrd="0" presId="urn:microsoft.com/office/officeart/2024/layout/VerticalActionList"/>
    <dgm:cxn modelId="{046B57E0-95BB-4BFA-BB04-010A711A5F30}" srcId="{DB89B2DE-9381-422B-A272-44CA4F13AFA2}" destId="{251F7D6A-EBD6-41E1-8938-43A041EFD393}" srcOrd="0" destOrd="0" parTransId="{2EABD989-E935-45E2-8337-5392B55A8E8D}" sibTransId="{AE846236-E491-4B23-9A5C-510EAB48BB38}"/>
    <dgm:cxn modelId="{5EAC38E9-BC36-4826-8CDB-18103AFD864B}" type="presOf" srcId="{A40F9444-364A-44FE-927D-47E4CF267E1E}" destId="{D5A423A8-65AB-4653-A426-6613B237C6B8}" srcOrd="0" destOrd="0" presId="urn:microsoft.com/office/officeart/2024/layout/VerticalActionList"/>
    <dgm:cxn modelId="{6338E2EB-AB1C-4A25-8D30-1480F46BF493}" srcId="{A40F9444-364A-44FE-927D-47E4CF267E1E}" destId="{2308D70A-FC68-48ED-B5EA-5FC2F979AAF6}" srcOrd="3" destOrd="0" parTransId="{DA2E93E0-E838-4E85-B2AA-472F45D8F767}" sibTransId="{096468F4-7D93-4ACA-868C-0F0533D013BA}"/>
    <dgm:cxn modelId="{9BA68CF7-BF17-409C-BB01-A473DE215BAA}" type="presOf" srcId="{70677F8E-DE29-4C26-8882-AEC3DC6EACF9}" destId="{7F08E3D7-FEFA-4021-ACF9-DF79BCD22AC2}" srcOrd="0" destOrd="0" presId="urn:microsoft.com/office/officeart/2024/layout/VerticalActionList"/>
    <dgm:cxn modelId="{4DFC6FFA-4487-4FA7-900F-6A7ED7B53E1A}" type="presOf" srcId="{96DDE52C-F5CC-47AA-9698-60088B9DC782}" destId="{1B27D136-7B80-4990-B9D0-EACB3A65D6AE}" srcOrd="0" destOrd="0" presId="urn:microsoft.com/office/officeart/2024/layout/VerticalActionList"/>
    <dgm:cxn modelId="{4E48E36D-9EA0-494B-B773-E0D2F1854D9C}" type="presParOf" srcId="{D5A423A8-65AB-4653-A426-6613B237C6B8}" destId="{EEFDF9C3-D9A9-4A4A-A72F-93129E1AD33B}" srcOrd="0" destOrd="0" presId="urn:microsoft.com/office/officeart/2024/layout/VerticalActionList"/>
    <dgm:cxn modelId="{A765D7BF-815E-40E4-8E4D-D071CC11683A}" type="presParOf" srcId="{EEFDF9C3-D9A9-4A4A-A72F-93129E1AD33B}" destId="{A6205CC3-B757-4FAA-A6BA-D29CCD2FA42B}" srcOrd="0" destOrd="0" presId="urn:microsoft.com/office/officeart/2024/layout/VerticalActionList"/>
    <dgm:cxn modelId="{6585BB4D-E43A-4589-8D91-E12ACF1B106F}" type="presParOf" srcId="{EEFDF9C3-D9A9-4A4A-A72F-93129E1AD33B}" destId="{54013279-9107-4C51-A7D1-B8AF5B1FE49F}" srcOrd="1" destOrd="0" presId="urn:microsoft.com/office/officeart/2024/layout/VerticalActionList"/>
    <dgm:cxn modelId="{252D8B04-EBC2-403C-921F-C2E9823A744B}" type="presParOf" srcId="{EEFDF9C3-D9A9-4A4A-A72F-93129E1AD33B}" destId="{F536417D-1834-484C-80AC-14FFD9C5B228}" srcOrd="2" destOrd="0" presId="urn:microsoft.com/office/officeart/2024/layout/VerticalActionList"/>
    <dgm:cxn modelId="{1B04FCA0-18FA-4AEF-AF8E-4D018D592A37}" type="presParOf" srcId="{D5A423A8-65AB-4653-A426-6613B237C6B8}" destId="{58F08B98-BDE6-4478-A7EE-5C353CBAAF7F}" srcOrd="1" destOrd="0" presId="urn:microsoft.com/office/officeart/2024/layout/VerticalActionList"/>
    <dgm:cxn modelId="{5A2793DE-880B-422C-9928-358AA07AEFA8}" type="presParOf" srcId="{D5A423A8-65AB-4653-A426-6613B237C6B8}" destId="{94DD4AFE-D6D3-4540-A842-BBC04417E632}" srcOrd="2" destOrd="0" presId="urn:microsoft.com/office/officeart/2024/layout/VerticalActionList"/>
    <dgm:cxn modelId="{93612487-29C8-41AC-B69D-F0F02CE9839B}" type="presParOf" srcId="{94DD4AFE-D6D3-4540-A842-BBC04417E632}" destId="{950D5376-2888-4AD1-8893-643F4BC8960A}" srcOrd="0" destOrd="0" presId="urn:microsoft.com/office/officeart/2024/layout/VerticalActionList"/>
    <dgm:cxn modelId="{3C65817C-B895-4FED-A6DE-477C34BF48D0}" type="presParOf" srcId="{94DD4AFE-D6D3-4540-A842-BBC04417E632}" destId="{25DAFAC4-4675-4558-9CB2-6D794555250F}" srcOrd="1" destOrd="0" presId="urn:microsoft.com/office/officeart/2024/layout/VerticalActionList"/>
    <dgm:cxn modelId="{38CCECB0-D31A-4656-AD9D-517A2ACCFFA3}" type="presParOf" srcId="{94DD4AFE-D6D3-4540-A842-BBC04417E632}" destId="{3F86D837-1C59-4B10-93FC-BC275BFB13EF}" srcOrd="2" destOrd="0" presId="urn:microsoft.com/office/officeart/2024/layout/VerticalActionList"/>
    <dgm:cxn modelId="{8AF23FB7-2980-4726-BE59-0B059E843C2B}" type="presParOf" srcId="{D5A423A8-65AB-4653-A426-6613B237C6B8}" destId="{BAFB1B35-AF18-4206-BDF2-1B087C84AA8F}" srcOrd="3" destOrd="0" presId="urn:microsoft.com/office/officeart/2024/layout/VerticalActionList"/>
    <dgm:cxn modelId="{BB23521C-AADE-4656-9898-940F731D76DE}" type="presParOf" srcId="{D5A423A8-65AB-4653-A426-6613B237C6B8}" destId="{A31DB263-FFB9-44B4-8644-8D36723602B2}" srcOrd="4" destOrd="0" presId="urn:microsoft.com/office/officeart/2024/layout/VerticalActionList"/>
    <dgm:cxn modelId="{8ABCC7B3-0F0E-46A8-B902-5880A8C7BCCE}" type="presParOf" srcId="{A31DB263-FFB9-44B4-8644-8D36723602B2}" destId="{1B27D136-7B80-4990-B9D0-EACB3A65D6AE}" srcOrd="0" destOrd="0" presId="urn:microsoft.com/office/officeart/2024/layout/VerticalActionList"/>
    <dgm:cxn modelId="{D11B3B23-0C67-43AF-A075-8D79C2B44C4C}" type="presParOf" srcId="{A31DB263-FFB9-44B4-8644-8D36723602B2}" destId="{040D51BA-C805-4DB4-9438-47A4641BB0A2}" srcOrd="1" destOrd="0" presId="urn:microsoft.com/office/officeart/2024/layout/VerticalActionList"/>
    <dgm:cxn modelId="{A4AC0F65-4CAD-45D3-9FCD-4A83DDA1FAFD}" type="presParOf" srcId="{A31DB263-FFB9-44B4-8644-8D36723602B2}" destId="{7F08E3D7-FEFA-4021-ACF9-DF79BCD22AC2}" srcOrd="2" destOrd="0" presId="urn:microsoft.com/office/officeart/2024/layout/VerticalActionList"/>
    <dgm:cxn modelId="{0CED6D92-ECA6-4FD7-945D-F95C3C0E2C6E}" type="presParOf" srcId="{D5A423A8-65AB-4653-A426-6613B237C6B8}" destId="{19EAEEDF-E760-44CE-AC56-F27A851D085D}" srcOrd="5" destOrd="0" presId="urn:microsoft.com/office/officeart/2024/layout/VerticalActionList"/>
    <dgm:cxn modelId="{B4A1BF65-FAF3-4368-AD04-C6EA556A2F62}" type="presParOf" srcId="{D5A423A8-65AB-4653-A426-6613B237C6B8}" destId="{3DE81E77-6F86-4DBA-BB32-9375292C81A3}" srcOrd="6" destOrd="0" presId="urn:microsoft.com/office/officeart/2024/layout/VerticalActionList"/>
    <dgm:cxn modelId="{CAC2809F-7995-4082-BBD3-92D0D5B29811}" type="presParOf" srcId="{3DE81E77-6F86-4DBA-BB32-9375292C81A3}" destId="{B91DFE2D-58E9-487B-B1F4-1EC71C6D7305}" srcOrd="0" destOrd="0" presId="urn:microsoft.com/office/officeart/2024/layout/VerticalActionList"/>
    <dgm:cxn modelId="{A0B4EF1C-7F37-4277-B480-367F13D4A1E4}" type="presParOf" srcId="{3DE81E77-6F86-4DBA-BB32-9375292C81A3}" destId="{A2278F4F-0F93-4DAC-BBA2-0D7B41BD79A0}" srcOrd="1" destOrd="0" presId="urn:microsoft.com/office/officeart/2024/layout/VerticalActionList"/>
    <dgm:cxn modelId="{0774CAB5-3A4D-4FDF-9918-1C8C2A41D0D4}" type="presParOf" srcId="{3DE81E77-6F86-4DBA-BB32-9375292C81A3}" destId="{5DA1114A-1E22-4C27-85CB-46085AB7467C}" srcOrd="2" destOrd="0" presId="urn:microsoft.com/office/officeart/2024/layout/VerticalActionList"/>
    <dgm:cxn modelId="{6CD3795F-0AD6-42F5-8E45-1E420D364533}" type="presParOf" srcId="{D5A423A8-65AB-4653-A426-6613B237C6B8}" destId="{E359C1A6-1684-4D49-9F6D-099CC20A1C8C}" srcOrd="7" destOrd="0" presId="urn:microsoft.com/office/officeart/2024/layout/VerticalActionList"/>
    <dgm:cxn modelId="{792F0ABD-0E0E-42F7-B1BD-BEBCFF8A47CB}" type="presParOf" srcId="{D5A423A8-65AB-4653-A426-6613B237C6B8}" destId="{1B5F5482-ED9B-4E92-B0A8-28A1D4CBF383}" srcOrd="8" destOrd="0" presId="urn:microsoft.com/office/officeart/2024/layout/VerticalActionList"/>
    <dgm:cxn modelId="{516BCA04-0C84-4154-A3D3-DBFE5FBC2886}" type="presParOf" srcId="{1B5F5482-ED9B-4E92-B0A8-28A1D4CBF383}" destId="{9D86A39C-0F11-4417-B2BE-90732F988352}" srcOrd="0" destOrd="0" presId="urn:microsoft.com/office/officeart/2024/layout/VerticalActionList"/>
    <dgm:cxn modelId="{993DB5C4-431C-4E88-A2D4-39151B6F85F7}" type="presParOf" srcId="{1B5F5482-ED9B-4E92-B0A8-28A1D4CBF383}" destId="{6DAF2A1D-1A98-406A-A38D-552186B3A864}" srcOrd="1" destOrd="0" presId="urn:microsoft.com/office/officeart/2024/layout/VerticalActionList"/>
    <dgm:cxn modelId="{D3C0EFF6-DD76-4973-A6BB-4D5138CD9A77}" type="presParOf" srcId="{1B5F5482-ED9B-4E92-B0A8-28A1D4CBF383}" destId="{BC3E19CC-905E-493D-9C64-23E24315D976}" srcOrd="2" destOrd="0" presId="urn:microsoft.com/office/officeart/2024/layout/VerticalAction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347A675-2268-4868-9DD9-445A450E5741}" type="doc">
      <dgm:prSet loTypeId="urn:microsoft.com/office/officeart/2005/8/layout/arrow5" loCatId="relationship" qsTypeId="urn:microsoft.com/office/officeart/2005/8/quickstyle/simple1" qsCatId="simple" csTypeId="urn:microsoft.com/office/officeart/2005/8/colors/accent1_2" csCatId="accent1" phldr="1"/>
      <dgm:spPr/>
      <dgm:t>
        <a:bodyPr/>
        <a:lstStyle/>
        <a:p>
          <a:endParaRPr lang="it-IT"/>
        </a:p>
      </dgm:t>
    </dgm:pt>
    <dgm:pt modelId="{5FBD2916-DAE9-4C5F-886B-5231CE3EDA94}">
      <dgm:prSet phldrT="[Testo]"/>
      <dgm:spPr/>
      <dgm:t>
        <a:bodyPr/>
        <a:lstStyle/>
        <a:p>
          <a:pPr>
            <a:buNone/>
          </a:pPr>
          <a:r>
            <a:rPr lang="it-IT" b="0" i="0" u="none" strike="noStrike" cap="none" dirty="0">
              <a:latin typeface="Tahoma" panose="020B0604030504040204" pitchFamily="34" charset="0"/>
              <a:ea typeface="Tahoma" panose="020B0604030504040204" pitchFamily="34" charset="0"/>
              <a:cs typeface="Tahoma" panose="020B0604030504040204" pitchFamily="34" charset="0"/>
              <a:sym typeface="Lato"/>
            </a:rPr>
            <a:t>Il Credito Formativo Professionale (CFP) è l'unità di misura dell'aggiornamento della competenza professionale. È obbligatorio per tutti gli ingegneri iscritti all'Albo per poter esercitare la professione.</a:t>
          </a:r>
          <a:endParaRPr lang="it-IT" dirty="0"/>
        </a:p>
      </dgm:t>
    </dgm:pt>
    <dgm:pt modelId="{CAF15CCB-24A8-4A1E-8419-C6DE4F12F99F}" type="parTrans" cxnId="{2976A12D-F760-4523-9E53-8C366E971C9E}">
      <dgm:prSet/>
      <dgm:spPr/>
      <dgm:t>
        <a:bodyPr/>
        <a:lstStyle/>
        <a:p>
          <a:endParaRPr lang="it-IT"/>
        </a:p>
      </dgm:t>
    </dgm:pt>
    <dgm:pt modelId="{0D3DB4DB-A2AB-4BDE-9E7C-8148F05EAFB8}" type="sibTrans" cxnId="{2976A12D-F760-4523-9E53-8C366E971C9E}">
      <dgm:prSet/>
      <dgm:spPr/>
      <dgm:t>
        <a:bodyPr/>
        <a:lstStyle/>
        <a:p>
          <a:endParaRPr lang="it-IT"/>
        </a:p>
      </dgm:t>
    </dgm:pt>
    <dgm:pt modelId="{391CA4BB-D607-43ED-96F8-CE35B158C8C3}">
      <dgm:prSet phldrT="[Testo]" custT="1"/>
      <dgm:spPr/>
      <dgm:t>
        <a:bodyPr/>
        <a:lstStyle/>
        <a:p>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1 ora di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formazione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corrisponde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generalmente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ad 1 CFP. Per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poter</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svolgere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la libera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professione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è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necessario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possedere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almeno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30 CFP. Il monte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crediti</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massimo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cumulabile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è di 120 CFP</a:t>
          </a:r>
          <a:endParaRPr lang="it-IT"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endParaRPr>
        </a:p>
      </dgm:t>
    </dgm:pt>
    <dgm:pt modelId="{2881D9D2-FD54-4AFD-8E85-0C213342C8E0}" type="parTrans" cxnId="{1A963FF8-28F8-4869-B81B-8756B5208EB1}">
      <dgm:prSet/>
      <dgm:spPr/>
      <dgm:t>
        <a:bodyPr/>
        <a:lstStyle/>
        <a:p>
          <a:endParaRPr lang="it-IT"/>
        </a:p>
      </dgm:t>
    </dgm:pt>
    <dgm:pt modelId="{A453678F-9DD3-4654-AE79-9279434F4CAE}" type="sibTrans" cxnId="{1A963FF8-28F8-4869-B81B-8756B5208EB1}">
      <dgm:prSet/>
      <dgm:spPr/>
      <dgm:t>
        <a:bodyPr/>
        <a:lstStyle/>
        <a:p>
          <a:endParaRPr lang="it-IT"/>
        </a:p>
      </dgm:t>
    </dgm:pt>
    <dgm:pt modelId="{A5CB1D8A-04CB-4E9D-9667-44AED46A8A7B}" type="pres">
      <dgm:prSet presAssocID="{3347A675-2268-4868-9DD9-445A450E5741}" presName="diagram" presStyleCnt="0">
        <dgm:presLayoutVars>
          <dgm:dir/>
          <dgm:resizeHandles val="exact"/>
        </dgm:presLayoutVars>
      </dgm:prSet>
      <dgm:spPr/>
    </dgm:pt>
    <dgm:pt modelId="{F7E349EB-0149-48DE-A708-ED7045C51C8F}" type="pres">
      <dgm:prSet presAssocID="{5FBD2916-DAE9-4C5F-886B-5231CE3EDA94}" presName="arrow" presStyleLbl="node1" presStyleIdx="0" presStyleCnt="2">
        <dgm:presLayoutVars>
          <dgm:bulletEnabled val="1"/>
        </dgm:presLayoutVars>
      </dgm:prSet>
      <dgm:spPr/>
    </dgm:pt>
    <dgm:pt modelId="{E5A5D9C0-A99C-4698-A952-FE48CE356478}" type="pres">
      <dgm:prSet presAssocID="{391CA4BB-D607-43ED-96F8-CE35B158C8C3}" presName="arrow" presStyleLbl="node1" presStyleIdx="1" presStyleCnt="2">
        <dgm:presLayoutVars>
          <dgm:bulletEnabled val="1"/>
        </dgm:presLayoutVars>
      </dgm:prSet>
      <dgm:spPr/>
    </dgm:pt>
  </dgm:ptLst>
  <dgm:cxnLst>
    <dgm:cxn modelId="{2976A12D-F760-4523-9E53-8C366E971C9E}" srcId="{3347A675-2268-4868-9DD9-445A450E5741}" destId="{5FBD2916-DAE9-4C5F-886B-5231CE3EDA94}" srcOrd="0" destOrd="0" parTransId="{CAF15CCB-24A8-4A1E-8419-C6DE4F12F99F}" sibTransId="{0D3DB4DB-A2AB-4BDE-9E7C-8148F05EAFB8}"/>
    <dgm:cxn modelId="{3528F743-58D3-4A63-B933-5517F1C7DFCE}" type="presOf" srcId="{5FBD2916-DAE9-4C5F-886B-5231CE3EDA94}" destId="{F7E349EB-0149-48DE-A708-ED7045C51C8F}" srcOrd="0" destOrd="0" presId="urn:microsoft.com/office/officeart/2005/8/layout/arrow5"/>
    <dgm:cxn modelId="{AA527E51-3D66-435C-90DF-918486F6B71B}" type="presOf" srcId="{391CA4BB-D607-43ED-96F8-CE35B158C8C3}" destId="{E5A5D9C0-A99C-4698-A952-FE48CE356478}" srcOrd="0" destOrd="0" presId="urn:microsoft.com/office/officeart/2005/8/layout/arrow5"/>
    <dgm:cxn modelId="{A0B9FDC5-63AA-4642-99B2-1D0CBE86127F}" type="presOf" srcId="{3347A675-2268-4868-9DD9-445A450E5741}" destId="{A5CB1D8A-04CB-4E9D-9667-44AED46A8A7B}" srcOrd="0" destOrd="0" presId="urn:microsoft.com/office/officeart/2005/8/layout/arrow5"/>
    <dgm:cxn modelId="{1A963FF8-28F8-4869-B81B-8756B5208EB1}" srcId="{3347A675-2268-4868-9DD9-445A450E5741}" destId="{391CA4BB-D607-43ED-96F8-CE35B158C8C3}" srcOrd="1" destOrd="0" parTransId="{2881D9D2-FD54-4AFD-8E85-0C213342C8E0}" sibTransId="{A453678F-9DD3-4654-AE79-9279434F4CAE}"/>
    <dgm:cxn modelId="{28BCA949-7647-4C1E-8D26-3792D00E9BF9}" type="presParOf" srcId="{A5CB1D8A-04CB-4E9D-9667-44AED46A8A7B}" destId="{F7E349EB-0149-48DE-A708-ED7045C51C8F}" srcOrd="0" destOrd="0" presId="urn:microsoft.com/office/officeart/2005/8/layout/arrow5"/>
    <dgm:cxn modelId="{44B85827-29B8-40F2-BFA5-7BD23AB9979E}" type="presParOf" srcId="{A5CB1D8A-04CB-4E9D-9667-44AED46A8A7B}" destId="{E5A5D9C0-A99C-4698-A952-FE48CE356478}" srcOrd="1" destOrd="0" presId="urn:microsoft.com/office/officeart/2005/8/layout/arrow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3DDBE4-5E92-412F-AB37-D74EEC3AD56B}"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it-IT"/>
        </a:p>
      </dgm:t>
    </dgm:pt>
    <dgm:pt modelId="{5B5FA554-9527-4210-B336-C3F2A1ADDA46}">
      <dgm:prSet phldrT="[Testo]" phldr="0"/>
      <dgm:spPr/>
      <dgm:t>
        <a:bodyPr/>
        <a:lstStyle/>
        <a:p>
          <a:r>
            <a:rPr lang="it-IT" dirty="0">
              <a:latin typeface="Tahoma" panose="020B0604030504040204" pitchFamily="34" charset="0"/>
              <a:ea typeface="Tahoma" panose="020B0604030504040204" pitchFamily="34" charset="0"/>
              <a:cs typeface="Tahoma" panose="020B0604030504040204" pitchFamily="34" charset="0"/>
            </a:rPr>
            <a:t>Formale</a:t>
          </a:r>
        </a:p>
      </dgm:t>
    </dgm:pt>
    <dgm:pt modelId="{69CA6C7A-1D63-473B-9748-788BE7303765}" type="parTrans" cxnId="{5E7FA77C-A38C-460F-8F17-B90981D5BD6B}">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D55BEB21-89BF-4882-A23B-5325AAC0F7AA}" type="sibTrans" cxnId="{5E7FA77C-A38C-460F-8F17-B90981D5BD6B}">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709C33A0-D831-4C7A-B9AC-81DA975A18E8}">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Master</a:t>
          </a:r>
        </a:p>
      </dgm:t>
    </dgm:pt>
    <dgm:pt modelId="{DD96C44B-ADEB-402E-BADE-02FC54CD8EFF}" type="parTrans" cxnId="{53D5C5CD-D983-4225-A7B8-53931F675344}">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CBE07825-3752-473F-A1E8-2F1D64B40320}" type="sibTrans" cxnId="{53D5C5CD-D983-4225-A7B8-53931F675344}">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B44CE9B2-6A1C-4A2A-BE7B-BC58C753BA5C}">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Dottorati</a:t>
          </a:r>
        </a:p>
      </dgm:t>
    </dgm:pt>
    <dgm:pt modelId="{04D01A42-720A-43EE-8FB1-9FB4CBA0C5ED}" type="parTrans" cxnId="{62A264C6-0CA3-4089-AD1C-A2C260ED970F}">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162F71A0-0EEA-4CDE-AB71-3121B5A32217}" type="sibTrans" cxnId="{62A264C6-0CA3-4089-AD1C-A2C260ED970F}">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3090E358-88F2-4B7F-8F87-70932ABBCCFC}">
      <dgm:prSet phldrT="[Testo]" phldr="0"/>
      <dgm:spPr/>
      <dgm:t>
        <a:bodyPr/>
        <a:lstStyle/>
        <a:p>
          <a:r>
            <a:rPr lang="it-IT" dirty="0">
              <a:latin typeface="Tahoma" panose="020B0604030504040204" pitchFamily="34" charset="0"/>
              <a:ea typeface="Tahoma" panose="020B0604030504040204" pitchFamily="34" charset="0"/>
              <a:cs typeface="Tahoma" panose="020B0604030504040204" pitchFamily="34" charset="0"/>
            </a:rPr>
            <a:t>Non Formale</a:t>
          </a:r>
        </a:p>
      </dgm:t>
    </dgm:pt>
    <dgm:pt modelId="{D57B8A65-C885-4814-958D-FDD0ECC9411B}" type="parTrans" cxnId="{43B53452-F444-4ED2-A53C-FA2D67B40AB5}">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6048DE37-8E6E-43DA-BE87-87F407164222}" type="sibTrans" cxnId="{43B53452-F444-4ED2-A53C-FA2D67B40AB5}">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322D04D7-EB07-48DA-B6E5-48DA8BAC3EBC}">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Corsi</a:t>
          </a:r>
        </a:p>
      </dgm:t>
    </dgm:pt>
    <dgm:pt modelId="{ABEA7505-3FC7-417D-9BD2-53055645F4B4}" type="parTrans" cxnId="{47291F7A-6B57-4666-B3DC-158115893263}">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2F90F601-21A5-40DF-8362-AC95D6DD2668}" type="sibTrans" cxnId="{47291F7A-6B57-4666-B3DC-158115893263}">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D85471FE-B8AE-4DEB-8C1B-B71C4596698A}">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Seminari</a:t>
          </a:r>
        </a:p>
      </dgm:t>
    </dgm:pt>
    <dgm:pt modelId="{27F1BE53-2472-4A2E-8C31-5C963F853975}" type="parTrans" cxnId="{F25358EB-AD3B-40D1-964F-83271436BE7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76153720-11F3-48B0-A199-6E3C2081C91C}" type="sibTrans" cxnId="{F25358EB-AD3B-40D1-964F-83271436BE7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20FA6278-0760-4E34-8384-7F7BE631D5BA}">
      <dgm:prSet phldrT="[Testo]" phldr="0"/>
      <dgm:spPr/>
      <dgm:t>
        <a:bodyPr/>
        <a:lstStyle/>
        <a:p>
          <a:r>
            <a:rPr lang="it-IT" dirty="0">
              <a:latin typeface="Tahoma" panose="020B0604030504040204" pitchFamily="34" charset="0"/>
              <a:ea typeface="Tahoma" panose="020B0604030504040204" pitchFamily="34" charset="0"/>
              <a:cs typeface="Tahoma" panose="020B0604030504040204" pitchFamily="34" charset="0"/>
            </a:rPr>
            <a:t>Informale</a:t>
          </a:r>
        </a:p>
      </dgm:t>
    </dgm:pt>
    <dgm:pt modelId="{9790759D-0762-4C94-B616-DC43F6324846}" type="parTrans" cxnId="{1A8F4B67-5A37-434A-96EF-077E990122A8}">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0A5D2442-9593-4A85-B488-FE291AE2D3AD}" type="sibTrans" cxnId="{1A8F4B67-5A37-434A-96EF-077E990122A8}">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EBAD395F-46C5-4542-9C0E-9BFBC65B5EB4}">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Attività professionale (15 CFP l’anno tramite autocertificazione)</a:t>
          </a:r>
        </a:p>
      </dgm:t>
    </dgm:pt>
    <dgm:pt modelId="{FE320B5F-A646-4E79-BA0F-E1AEFC6F2A36}" type="parTrans" cxnId="{F0F89491-B1D0-4CA7-A73D-FF826327AD3A}">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1C6462C3-CE1A-4293-947E-42F091398991}" type="sibTrans" cxnId="{F0F89491-B1D0-4CA7-A73D-FF826327AD3A}">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CB6F8DA4-1848-4EBD-BE5E-83D65642DF6B}">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Pubblicazioni tecniche</a:t>
          </a:r>
        </a:p>
      </dgm:t>
    </dgm:pt>
    <dgm:pt modelId="{511E9A4B-0012-407E-BDBF-8F91A201DC56}" type="parTrans" cxnId="{DFA97AAD-F8C2-4C7B-9355-8FB1B506EBAB}">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EC4052CA-5C48-49C3-AE4C-8019AF6DF2F2}" type="sibTrans" cxnId="{DFA97AAD-F8C2-4C7B-9355-8FB1B506EBAB}">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BA0B3EE5-CC99-4EE9-A61A-5660F8988618}">
      <dgm:prSet phldrT="[Testo]" phldr="0" custT="1"/>
      <dgm:spPr/>
      <dgm:t>
        <a:bodyPr/>
        <a:lstStyle/>
        <a:p>
          <a:endParaRPr lang="it-IT" sz="1600" dirty="0">
            <a:latin typeface="Tahoma" panose="020B0604030504040204" pitchFamily="34" charset="0"/>
            <a:ea typeface="Tahoma" panose="020B0604030504040204" pitchFamily="34" charset="0"/>
            <a:cs typeface="Tahoma" panose="020B0604030504040204" pitchFamily="34" charset="0"/>
          </a:endParaRPr>
        </a:p>
      </dgm:t>
    </dgm:pt>
    <dgm:pt modelId="{1847DB8B-9BA1-4442-A79B-F4BA77CA01AB}" type="parTrans" cxnId="{4924E771-8ABD-4B4D-917C-F2E0C5FB9BBF}">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D0EB4443-B3D4-4C45-A16C-37100E03E5B9}" type="sibTrans" cxnId="{4924E771-8ABD-4B4D-917C-F2E0C5FB9BBF}">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98F55485-67A0-4CF0-B0FC-F7BCD33BEE39}">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Lauree</a:t>
          </a:r>
        </a:p>
      </dgm:t>
    </dgm:pt>
    <dgm:pt modelId="{5E63152A-15D8-4FED-B08E-7C1F5C095DE4}" type="parTrans" cxnId="{6ED27678-295D-46A2-B182-227145C37DA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F8F8808B-CA7F-437B-BDD4-CAD2EFF9DF0B}" type="sibTrans" cxnId="{6ED27678-295D-46A2-B182-227145C37DA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2C83FEE8-F27B-469D-BFF8-74970C9E0638}">
      <dgm:prSet phldrT="[Testo]" phldr="0" custT="1"/>
      <dgm:spPr/>
      <dgm:t>
        <a:bodyPr/>
        <a:lstStyle/>
        <a:p>
          <a:endParaRPr lang="it-IT" sz="1600" dirty="0">
            <a:latin typeface="Tahoma" panose="020B0604030504040204" pitchFamily="34" charset="0"/>
            <a:ea typeface="Tahoma" panose="020B0604030504040204" pitchFamily="34" charset="0"/>
            <a:cs typeface="Tahoma" panose="020B0604030504040204" pitchFamily="34" charset="0"/>
          </a:endParaRPr>
        </a:p>
      </dgm:t>
    </dgm:pt>
    <dgm:pt modelId="{8B740C35-F770-40E8-93B0-3581EF2C88DF}" type="parTrans" cxnId="{6576040F-B3E4-4A11-BFF1-ECEEB6AF0001}">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053CBA6E-3329-42F8-AC90-35CE9CE00A69}" type="sibTrans" cxnId="{6576040F-B3E4-4A11-BFF1-ECEEB6AF0001}">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BEBFF82D-85DA-4AD0-B2A3-7A237C47E466}">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Corsi universitari con esame finale</a:t>
          </a:r>
        </a:p>
      </dgm:t>
    </dgm:pt>
    <dgm:pt modelId="{0E93BD96-0719-411C-BE3E-9BE71EB81D1B}" type="parTrans" cxnId="{BA3DC12D-B0ED-498F-A876-F8B55CBEC46C}">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BE6DAD83-A5B9-45FE-A9C9-EB62658395AA}" type="sibTrans" cxnId="{BA3DC12D-B0ED-498F-A876-F8B55CBEC46C}">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08DFC3EF-3927-46F1-8892-5DCDE9F04203}">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Convegni</a:t>
          </a:r>
        </a:p>
      </dgm:t>
    </dgm:pt>
    <dgm:pt modelId="{BB4C8446-9297-4B49-8DAC-E36CFA3601EE}" type="parTrans" cxnId="{9F85790D-6FE6-47AD-BD7F-E5DB7EF7AA97}">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4F7C6C0D-6004-48C8-8697-7269ECD34FB2}" type="sibTrans" cxnId="{9F85790D-6FE6-47AD-BD7F-E5DB7EF7AA97}">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97D77176-3CCD-4E0E-BCF2-BFDF05DD2968}">
      <dgm:prSet phldrT="[Testo]" phldr="0" custT="1"/>
      <dgm:spPr/>
      <dgm:t>
        <a:bodyPr/>
        <a:lstStyle/>
        <a:p>
          <a:r>
            <a:rPr lang="it-IT" sz="1600" dirty="0">
              <a:latin typeface="Tahoma" panose="020B0604030504040204" pitchFamily="34" charset="0"/>
              <a:ea typeface="Tahoma" panose="020B0604030504040204" pitchFamily="34" charset="0"/>
              <a:cs typeface="Tahoma" panose="020B0604030504040204" pitchFamily="34" charset="0"/>
            </a:rPr>
            <a:t>Brevetti</a:t>
          </a:r>
        </a:p>
      </dgm:t>
    </dgm:pt>
    <dgm:pt modelId="{3A01A876-58F4-470D-805C-FA4E5C5D7AFF}" type="parTrans" cxnId="{B08C00F9-0AFC-4942-BAC0-CAA45BCBA27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16104450-26CC-4036-A8CC-533E78A6C22D}" type="sibTrans" cxnId="{B08C00F9-0AFC-4942-BAC0-CAA45BCBA276}">
      <dgm:prSet/>
      <dgm:spPr/>
      <dgm:t>
        <a:bodyPr/>
        <a:lstStyle/>
        <a:p>
          <a:endParaRPr lang="it-IT">
            <a:latin typeface="Tahoma" panose="020B0604030504040204" pitchFamily="34" charset="0"/>
            <a:ea typeface="Tahoma" panose="020B0604030504040204" pitchFamily="34" charset="0"/>
            <a:cs typeface="Tahoma" panose="020B0604030504040204" pitchFamily="34" charset="0"/>
          </a:endParaRPr>
        </a:p>
      </dgm:t>
    </dgm:pt>
    <dgm:pt modelId="{B745F2E1-4666-4483-BFE4-FE545B6C6F6D}" type="pres">
      <dgm:prSet presAssocID="{093DDBE4-5E92-412F-AB37-D74EEC3AD56B}" presName="Name0" presStyleCnt="0">
        <dgm:presLayoutVars>
          <dgm:chMax val="7"/>
          <dgm:dir/>
          <dgm:animLvl val="lvl"/>
          <dgm:resizeHandles val="exact"/>
        </dgm:presLayoutVars>
      </dgm:prSet>
      <dgm:spPr/>
    </dgm:pt>
    <dgm:pt modelId="{46FAB765-622F-450E-9CFB-28FB482E09A9}" type="pres">
      <dgm:prSet presAssocID="{5B5FA554-9527-4210-B336-C3F2A1ADDA46}" presName="circle1" presStyleLbl="node1" presStyleIdx="0" presStyleCnt="3"/>
      <dgm:spPr/>
    </dgm:pt>
    <dgm:pt modelId="{5CAD5104-CA46-4EE9-ACF9-C7186FCC4552}" type="pres">
      <dgm:prSet presAssocID="{5B5FA554-9527-4210-B336-C3F2A1ADDA46}" presName="space" presStyleCnt="0"/>
      <dgm:spPr/>
    </dgm:pt>
    <dgm:pt modelId="{46213077-5DB8-48F8-856D-FAE4F83B6C5B}" type="pres">
      <dgm:prSet presAssocID="{5B5FA554-9527-4210-B336-C3F2A1ADDA46}" presName="rect1" presStyleLbl="alignAcc1" presStyleIdx="0" presStyleCnt="3" custLinFactNeighborX="714" custLinFactNeighborY="0"/>
      <dgm:spPr/>
    </dgm:pt>
    <dgm:pt modelId="{CCBD2E2E-DDEF-41FF-AEDB-B12950254342}" type="pres">
      <dgm:prSet presAssocID="{3090E358-88F2-4B7F-8F87-70932ABBCCFC}" presName="vertSpace2" presStyleLbl="node1" presStyleIdx="0" presStyleCnt="3"/>
      <dgm:spPr/>
    </dgm:pt>
    <dgm:pt modelId="{D8D67049-656C-43DC-9BF2-EE41EE07A129}" type="pres">
      <dgm:prSet presAssocID="{3090E358-88F2-4B7F-8F87-70932ABBCCFC}" presName="circle2" presStyleLbl="node1" presStyleIdx="1" presStyleCnt="3"/>
      <dgm:spPr/>
    </dgm:pt>
    <dgm:pt modelId="{E6B81A43-D856-4C5B-AA1F-2B1BE2A22DBB}" type="pres">
      <dgm:prSet presAssocID="{3090E358-88F2-4B7F-8F87-70932ABBCCFC}" presName="rect2" presStyleLbl="alignAcc1" presStyleIdx="1" presStyleCnt="3"/>
      <dgm:spPr/>
    </dgm:pt>
    <dgm:pt modelId="{06F894B3-1C63-4BF9-9C62-F2D9D5233F50}" type="pres">
      <dgm:prSet presAssocID="{20FA6278-0760-4E34-8384-7F7BE631D5BA}" presName="vertSpace3" presStyleLbl="node1" presStyleIdx="1" presStyleCnt="3"/>
      <dgm:spPr/>
    </dgm:pt>
    <dgm:pt modelId="{F517142D-05AF-41B2-847B-F7EA0DE40DBB}" type="pres">
      <dgm:prSet presAssocID="{20FA6278-0760-4E34-8384-7F7BE631D5BA}" presName="circle3" presStyleLbl="node1" presStyleIdx="2" presStyleCnt="3"/>
      <dgm:spPr/>
    </dgm:pt>
    <dgm:pt modelId="{D4AC0E24-9F96-4F57-AF40-7DE81942055F}" type="pres">
      <dgm:prSet presAssocID="{20FA6278-0760-4E34-8384-7F7BE631D5BA}" presName="rect3" presStyleLbl="alignAcc1" presStyleIdx="2" presStyleCnt="3"/>
      <dgm:spPr/>
    </dgm:pt>
    <dgm:pt modelId="{3BF98A6A-29F2-4E2C-B825-3D01B1DC7976}" type="pres">
      <dgm:prSet presAssocID="{5B5FA554-9527-4210-B336-C3F2A1ADDA46}" presName="rect1ParTx" presStyleLbl="alignAcc1" presStyleIdx="2" presStyleCnt="3">
        <dgm:presLayoutVars>
          <dgm:chMax val="1"/>
          <dgm:bulletEnabled val="1"/>
        </dgm:presLayoutVars>
      </dgm:prSet>
      <dgm:spPr/>
    </dgm:pt>
    <dgm:pt modelId="{C9664871-DCD8-43E0-A4CF-19F546063BF6}" type="pres">
      <dgm:prSet presAssocID="{5B5FA554-9527-4210-B336-C3F2A1ADDA46}" presName="rect1ChTx" presStyleLbl="alignAcc1" presStyleIdx="2" presStyleCnt="3" custLinFactNeighborX="-1072" custLinFactNeighborY="11889">
        <dgm:presLayoutVars>
          <dgm:bulletEnabled val="1"/>
        </dgm:presLayoutVars>
      </dgm:prSet>
      <dgm:spPr/>
    </dgm:pt>
    <dgm:pt modelId="{BA7BB5A9-EAAC-4726-933C-F1582DE2AD50}" type="pres">
      <dgm:prSet presAssocID="{3090E358-88F2-4B7F-8F87-70932ABBCCFC}" presName="rect2ParTx" presStyleLbl="alignAcc1" presStyleIdx="2" presStyleCnt="3">
        <dgm:presLayoutVars>
          <dgm:chMax val="1"/>
          <dgm:bulletEnabled val="1"/>
        </dgm:presLayoutVars>
      </dgm:prSet>
      <dgm:spPr/>
    </dgm:pt>
    <dgm:pt modelId="{E8961BAA-840D-4764-ACC5-9A5D689EC67B}" type="pres">
      <dgm:prSet presAssocID="{3090E358-88F2-4B7F-8F87-70932ABBCCFC}" presName="rect2ChTx" presStyleLbl="alignAcc1" presStyleIdx="2" presStyleCnt="3">
        <dgm:presLayoutVars>
          <dgm:bulletEnabled val="1"/>
        </dgm:presLayoutVars>
      </dgm:prSet>
      <dgm:spPr/>
    </dgm:pt>
    <dgm:pt modelId="{E5BEF50D-FFBA-4091-B79B-27E98C259BFB}" type="pres">
      <dgm:prSet presAssocID="{20FA6278-0760-4E34-8384-7F7BE631D5BA}" presName="rect3ParTx" presStyleLbl="alignAcc1" presStyleIdx="2" presStyleCnt="3">
        <dgm:presLayoutVars>
          <dgm:chMax val="1"/>
          <dgm:bulletEnabled val="1"/>
        </dgm:presLayoutVars>
      </dgm:prSet>
      <dgm:spPr/>
    </dgm:pt>
    <dgm:pt modelId="{0B6D5910-EC10-41D8-BB23-20BE48C7A7D0}" type="pres">
      <dgm:prSet presAssocID="{20FA6278-0760-4E34-8384-7F7BE631D5BA}" presName="rect3ChTx" presStyleLbl="alignAcc1" presStyleIdx="2" presStyleCnt="3">
        <dgm:presLayoutVars>
          <dgm:bulletEnabled val="1"/>
        </dgm:presLayoutVars>
      </dgm:prSet>
      <dgm:spPr/>
    </dgm:pt>
  </dgm:ptLst>
  <dgm:cxnLst>
    <dgm:cxn modelId="{BEE23205-81F0-4F0E-9AD1-08DE5C0D4267}" type="presOf" srcId="{3090E358-88F2-4B7F-8F87-70932ABBCCFC}" destId="{BA7BB5A9-EAAC-4726-933C-F1582DE2AD50}" srcOrd="1" destOrd="0" presId="urn:microsoft.com/office/officeart/2005/8/layout/target3"/>
    <dgm:cxn modelId="{9F85790D-6FE6-47AD-BD7F-E5DB7EF7AA97}" srcId="{3090E358-88F2-4B7F-8F87-70932ABBCCFC}" destId="{08DFC3EF-3927-46F1-8892-5DCDE9F04203}" srcOrd="2" destOrd="0" parTransId="{BB4C8446-9297-4B49-8DAC-E36CFA3601EE}" sibTransId="{4F7C6C0D-6004-48C8-8697-7269ECD34FB2}"/>
    <dgm:cxn modelId="{6576040F-B3E4-4A11-BFF1-ECEEB6AF0001}" srcId="{5B5FA554-9527-4210-B336-C3F2A1ADDA46}" destId="{2C83FEE8-F27B-469D-BFF8-74970C9E0638}" srcOrd="4" destOrd="0" parTransId="{8B740C35-F770-40E8-93B0-3581EF2C88DF}" sibTransId="{053CBA6E-3329-42F8-AC90-35CE9CE00A69}"/>
    <dgm:cxn modelId="{0E3A0915-64BD-44DF-AF51-16A8348C2663}" type="presOf" srcId="{CB6F8DA4-1848-4EBD-BE5E-83D65642DF6B}" destId="{0B6D5910-EC10-41D8-BB23-20BE48C7A7D0}" srcOrd="0" destOrd="1" presId="urn:microsoft.com/office/officeart/2005/8/layout/target3"/>
    <dgm:cxn modelId="{C7826E18-0E63-4BF4-82EB-242222723818}" type="presOf" srcId="{3090E358-88F2-4B7F-8F87-70932ABBCCFC}" destId="{E6B81A43-D856-4C5B-AA1F-2B1BE2A22DBB}" srcOrd="0" destOrd="0" presId="urn:microsoft.com/office/officeart/2005/8/layout/target3"/>
    <dgm:cxn modelId="{94671B2D-796C-49AD-A8A9-7DC07B6D8D19}" type="presOf" srcId="{D85471FE-B8AE-4DEB-8C1B-B71C4596698A}" destId="{E8961BAA-840D-4764-ACC5-9A5D689EC67B}" srcOrd="0" destOrd="1" presId="urn:microsoft.com/office/officeart/2005/8/layout/target3"/>
    <dgm:cxn modelId="{BA3DC12D-B0ED-498F-A876-F8B55CBEC46C}" srcId="{5B5FA554-9527-4210-B336-C3F2A1ADDA46}" destId="{BEBFF82D-85DA-4AD0-B2A3-7A237C47E466}" srcOrd="3" destOrd="0" parTransId="{0E93BD96-0719-411C-BE3E-9BE71EB81D1B}" sibTransId="{BE6DAD83-A5B9-45FE-A9C9-EB62658395AA}"/>
    <dgm:cxn modelId="{A2FBA531-735D-47F4-BE95-CB9717E1AB7D}" type="presOf" srcId="{BEBFF82D-85DA-4AD0-B2A3-7A237C47E466}" destId="{C9664871-DCD8-43E0-A4CF-19F546063BF6}" srcOrd="0" destOrd="3" presId="urn:microsoft.com/office/officeart/2005/8/layout/target3"/>
    <dgm:cxn modelId="{A1CB3347-EBB1-49DF-A7BC-DD91A77D9E0E}" type="presOf" srcId="{98F55485-67A0-4CF0-B0FC-F7BCD33BEE39}" destId="{C9664871-DCD8-43E0-A4CF-19F546063BF6}" srcOrd="0" destOrd="2" presId="urn:microsoft.com/office/officeart/2005/8/layout/target3"/>
    <dgm:cxn modelId="{1A8F4B67-5A37-434A-96EF-077E990122A8}" srcId="{093DDBE4-5E92-412F-AB37-D74EEC3AD56B}" destId="{20FA6278-0760-4E34-8384-7F7BE631D5BA}" srcOrd="2" destOrd="0" parTransId="{9790759D-0762-4C94-B616-DC43F6324846}" sibTransId="{0A5D2442-9593-4A85-B488-FE291AE2D3AD}"/>
    <dgm:cxn modelId="{E501596B-7CB2-41A7-BC16-A062F9CF3544}" type="presOf" srcId="{322D04D7-EB07-48DA-B6E5-48DA8BAC3EBC}" destId="{E8961BAA-840D-4764-ACC5-9A5D689EC67B}" srcOrd="0" destOrd="0" presId="urn:microsoft.com/office/officeart/2005/8/layout/target3"/>
    <dgm:cxn modelId="{4924E771-8ABD-4B4D-917C-F2E0C5FB9BBF}" srcId="{5B5FA554-9527-4210-B336-C3F2A1ADDA46}" destId="{BA0B3EE5-CC99-4EE9-A61A-5660F8988618}" srcOrd="5" destOrd="0" parTransId="{1847DB8B-9BA1-4442-A79B-F4BA77CA01AB}" sibTransId="{D0EB4443-B3D4-4C45-A16C-37100E03E5B9}"/>
    <dgm:cxn modelId="{43B53452-F444-4ED2-A53C-FA2D67B40AB5}" srcId="{093DDBE4-5E92-412F-AB37-D74EEC3AD56B}" destId="{3090E358-88F2-4B7F-8F87-70932ABBCCFC}" srcOrd="1" destOrd="0" parTransId="{D57B8A65-C885-4814-958D-FDD0ECC9411B}" sibTransId="{6048DE37-8E6E-43DA-BE87-87F407164222}"/>
    <dgm:cxn modelId="{EBA43B74-B910-4164-A68C-F49F52496E3B}" type="presOf" srcId="{5B5FA554-9527-4210-B336-C3F2A1ADDA46}" destId="{3BF98A6A-29F2-4E2C-B825-3D01B1DC7976}" srcOrd="1" destOrd="0" presId="urn:microsoft.com/office/officeart/2005/8/layout/target3"/>
    <dgm:cxn modelId="{6ED27678-295D-46A2-B182-227145C37DA6}" srcId="{5B5FA554-9527-4210-B336-C3F2A1ADDA46}" destId="{98F55485-67A0-4CF0-B0FC-F7BCD33BEE39}" srcOrd="2" destOrd="0" parTransId="{5E63152A-15D8-4FED-B08E-7C1F5C095DE4}" sibTransId="{F8F8808B-CA7F-437B-BDD4-CAD2EFF9DF0B}"/>
    <dgm:cxn modelId="{47291F7A-6B57-4666-B3DC-158115893263}" srcId="{3090E358-88F2-4B7F-8F87-70932ABBCCFC}" destId="{322D04D7-EB07-48DA-B6E5-48DA8BAC3EBC}" srcOrd="0" destOrd="0" parTransId="{ABEA7505-3FC7-417D-9BD2-53055645F4B4}" sibTransId="{2F90F601-21A5-40DF-8362-AC95D6DD2668}"/>
    <dgm:cxn modelId="{5E7FA77C-A38C-460F-8F17-B90981D5BD6B}" srcId="{093DDBE4-5E92-412F-AB37-D74EEC3AD56B}" destId="{5B5FA554-9527-4210-B336-C3F2A1ADDA46}" srcOrd="0" destOrd="0" parTransId="{69CA6C7A-1D63-473B-9748-788BE7303765}" sibTransId="{D55BEB21-89BF-4882-A23B-5325AAC0F7AA}"/>
    <dgm:cxn modelId="{C6F3AF7C-20A7-4E4E-9CCB-B0EC7DC0E960}" type="presOf" srcId="{BA0B3EE5-CC99-4EE9-A61A-5660F8988618}" destId="{C9664871-DCD8-43E0-A4CF-19F546063BF6}" srcOrd="0" destOrd="5" presId="urn:microsoft.com/office/officeart/2005/8/layout/target3"/>
    <dgm:cxn modelId="{D9D51880-EA5B-4A24-9F95-6AA94956BE1E}" type="presOf" srcId="{08DFC3EF-3927-46F1-8892-5DCDE9F04203}" destId="{E8961BAA-840D-4764-ACC5-9A5D689EC67B}" srcOrd="0" destOrd="2" presId="urn:microsoft.com/office/officeart/2005/8/layout/target3"/>
    <dgm:cxn modelId="{09A50786-B28D-492E-B011-D3462762FF97}" type="presOf" srcId="{5B5FA554-9527-4210-B336-C3F2A1ADDA46}" destId="{46213077-5DB8-48F8-856D-FAE4F83B6C5B}" srcOrd="0" destOrd="0" presId="urn:microsoft.com/office/officeart/2005/8/layout/target3"/>
    <dgm:cxn modelId="{F2E3878A-6956-4674-8C79-FD069ACBDFC6}" type="presOf" srcId="{709C33A0-D831-4C7A-B9AC-81DA975A18E8}" destId="{C9664871-DCD8-43E0-A4CF-19F546063BF6}" srcOrd="0" destOrd="0" presId="urn:microsoft.com/office/officeart/2005/8/layout/target3"/>
    <dgm:cxn modelId="{2503B690-988A-4D09-8D5A-BA01EC8587A3}" type="presOf" srcId="{20FA6278-0760-4E34-8384-7F7BE631D5BA}" destId="{D4AC0E24-9F96-4F57-AF40-7DE81942055F}" srcOrd="0" destOrd="0" presId="urn:microsoft.com/office/officeart/2005/8/layout/target3"/>
    <dgm:cxn modelId="{F0F89491-B1D0-4CA7-A73D-FF826327AD3A}" srcId="{20FA6278-0760-4E34-8384-7F7BE631D5BA}" destId="{EBAD395F-46C5-4542-9C0E-9BFBC65B5EB4}" srcOrd="0" destOrd="0" parTransId="{FE320B5F-A646-4E79-BA0F-E1AEFC6F2A36}" sibTransId="{1C6462C3-CE1A-4293-947E-42F091398991}"/>
    <dgm:cxn modelId="{D758849B-1404-4C08-9893-FCF757E1B6F3}" type="presOf" srcId="{EBAD395F-46C5-4542-9C0E-9BFBC65B5EB4}" destId="{0B6D5910-EC10-41D8-BB23-20BE48C7A7D0}" srcOrd="0" destOrd="0" presId="urn:microsoft.com/office/officeart/2005/8/layout/target3"/>
    <dgm:cxn modelId="{48669BA6-FF1F-4476-B579-E4299FF363DD}" type="presOf" srcId="{20FA6278-0760-4E34-8384-7F7BE631D5BA}" destId="{E5BEF50D-FFBA-4091-B79B-27E98C259BFB}" srcOrd="1" destOrd="0" presId="urn:microsoft.com/office/officeart/2005/8/layout/target3"/>
    <dgm:cxn modelId="{DFA97AAD-F8C2-4C7B-9355-8FB1B506EBAB}" srcId="{20FA6278-0760-4E34-8384-7F7BE631D5BA}" destId="{CB6F8DA4-1848-4EBD-BE5E-83D65642DF6B}" srcOrd="1" destOrd="0" parTransId="{511E9A4B-0012-407E-BDBF-8F91A201DC56}" sibTransId="{EC4052CA-5C48-49C3-AE4C-8019AF6DF2F2}"/>
    <dgm:cxn modelId="{099286B1-28AB-4FF8-8EAD-CD07939F7489}" type="presOf" srcId="{B44CE9B2-6A1C-4A2A-BE7B-BC58C753BA5C}" destId="{C9664871-DCD8-43E0-A4CF-19F546063BF6}" srcOrd="0" destOrd="1" presId="urn:microsoft.com/office/officeart/2005/8/layout/target3"/>
    <dgm:cxn modelId="{C8B8A4B9-FEE9-4CD0-B379-E66BF93229A6}" type="presOf" srcId="{97D77176-3CCD-4E0E-BCF2-BFDF05DD2968}" destId="{0B6D5910-EC10-41D8-BB23-20BE48C7A7D0}" srcOrd="0" destOrd="2" presId="urn:microsoft.com/office/officeart/2005/8/layout/target3"/>
    <dgm:cxn modelId="{5F804FBF-BB09-427A-9A1C-EBE3924CD681}" type="presOf" srcId="{093DDBE4-5E92-412F-AB37-D74EEC3AD56B}" destId="{B745F2E1-4666-4483-BFE4-FE545B6C6F6D}" srcOrd="0" destOrd="0" presId="urn:microsoft.com/office/officeart/2005/8/layout/target3"/>
    <dgm:cxn modelId="{62A264C6-0CA3-4089-AD1C-A2C260ED970F}" srcId="{5B5FA554-9527-4210-B336-C3F2A1ADDA46}" destId="{B44CE9B2-6A1C-4A2A-BE7B-BC58C753BA5C}" srcOrd="1" destOrd="0" parTransId="{04D01A42-720A-43EE-8FB1-9FB4CBA0C5ED}" sibTransId="{162F71A0-0EEA-4CDE-AB71-3121B5A32217}"/>
    <dgm:cxn modelId="{53D5C5CD-D983-4225-A7B8-53931F675344}" srcId="{5B5FA554-9527-4210-B336-C3F2A1ADDA46}" destId="{709C33A0-D831-4C7A-B9AC-81DA975A18E8}" srcOrd="0" destOrd="0" parTransId="{DD96C44B-ADEB-402E-BADE-02FC54CD8EFF}" sibTransId="{CBE07825-3752-473F-A1E8-2F1D64B40320}"/>
    <dgm:cxn modelId="{9DE850E7-BCB5-47A2-ABBD-1B24724305A3}" type="presOf" srcId="{2C83FEE8-F27B-469D-BFF8-74970C9E0638}" destId="{C9664871-DCD8-43E0-A4CF-19F546063BF6}" srcOrd="0" destOrd="4" presId="urn:microsoft.com/office/officeart/2005/8/layout/target3"/>
    <dgm:cxn modelId="{F25358EB-AD3B-40D1-964F-83271436BE76}" srcId="{3090E358-88F2-4B7F-8F87-70932ABBCCFC}" destId="{D85471FE-B8AE-4DEB-8C1B-B71C4596698A}" srcOrd="1" destOrd="0" parTransId="{27F1BE53-2472-4A2E-8C31-5C963F853975}" sibTransId="{76153720-11F3-48B0-A199-6E3C2081C91C}"/>
    <dgm:cxn modelId="{B08C00F9-0AFC-4942-BAC0-CAA45BCBA276}" srcId="{20FA6278-0760-4E34-8384-7F7BE631D5BA}" destId="{97D77176-3CCD-4E0E-BCF2-BFDF05DD2968}" srcOrd="2" destOrd="0" parTransId="{3A01A876-58F4-470D-805C-FA4E5C5D7AFF}" sibTransId="{16104450-26CC-4036-A8CC-533E78A6C22D}"/>
    <dgm:cxn modelId="{A9AA8783-4AA7-44FE-A2A4-CADDFF9550F6}" type="presParOf" srcId="{B745F2E1-4666-4483-BFE4-FE545B6C6F6D}" destId="{46FAB765-622F-450E-9CFB-28FB482E09A9}" srcOrd="0" destOrd="0" presId="urn:microsoft.com/office/officeart/2005/8/layout/target3"/>
    <dgm:cxn modelId="{1941C15C-2468-4BA2-AE6B-2C6D71BEBB0F}" type="presParOf" srcId="{B745F2E1-4666-4483-BFE4-FE545B6C6F6D}" destId="{5CAD5104-CA46-4EE9-ACF9-C7186FCC4552}" srcOrd="1" destOrd="0" presId="urn:microsoft.com/office/officeart/2005/8/layout/target3"/>
    <dgm:cxn modelId="{144924D0-6250-4C53-9D34-1897A8331268}" type="presParOf" srcId="{B745F2E1-4666-4483-BFE4-FE545B6C6F6D}" destId="{46213077-5DB8-48F8-856D-FAE4F83B6C5B}" srcOrd="2" destOrd="0" presId="urn:microsoft.com/office/officeart/2005/8/layout/target3"/>
    <dgm:cxn modelId="{2FF57144-058B-42AE-9868-6A4DCAB10F55}" type="presParOf" srcId="{B745F2E1-4666-4483-BFE4-FE545B6C6F6D}" destId="{CCBD2E2E-DDEF-41FF-AEDB-B12950254342}" srcOrd="3" destOrd="0" presId="urn:microsoft.com/office/officeart/2005/8/layout/target3"/>
    <dgm:cxn modelId="{CA1A0838-72ED-4521-B0EE-3289365B6CDF}" type="presParOf" srcId="{B745F2E1-4666-4483-BFE4-FE545B6C6F6D}" destId="{D8D67049-656C-43DC-9BF2-EE41EE07A129}" srcOrd="4" destOrd="0" presId="urn:microsoft.com/office/officeart/2005/8/layout/target3"/>
    <dgm:cxn modelId="{B494B252-9C31-4284-B392-4D8B12AF253A}" type="presParOf" srcId="{B745F2E1-4666-4483-BFE4-FE545B6C6F6D}" destId="{E6B81A43-D856-4C5B-AA1F-2B1BE2A22DBB}" srcOrd="5" destOrd="0" presId="urn:microsoft.com/office/officeart/2005/8/layout/target3"/>
    <dgm:cxn modelId="{E594EAB7-B30C-4ABD-9E9D-17F201CE992D}" type="presParOf" srcId="{B745F2E1-4666-4483-BFE4-FE545B6C6F6D}" destId="{06F894B3-1C63-4BF9-9C62-F2D9D5233F50}" srcOrd="6" destOrd="0" presId="urn:microsoft.com/office/officeart/2005/8/layout/target3"/>
    <dgm:cxn modelId="{A9609F55-8DFC-4C3B-9236-4289B74CD2E7}" type="presParOf" srcId="{B745F2E1-4666-4483-BFE4-FE545B6C6F6D}" destId="{F517142D-05AF-41B2-847B-F7EA0DE40DBB}" srcOrd="7" destOrd="0" presId="urn:microsoft.com/office/officeart/2005/8/layout/target3"/>
    <dgm:cxn modelId="{96351E05-AF03-40AB-BAC7-A5FE786D21A8}" type="presParOf" srcId="{B745F2E1-4666-4483-BFE4-FE545B6C6F6D}" destId="{D4AC0E24-9F96-4F57-AF40-7DE81942055F}" srcOrd="8" destOrd="0" presId="urn:microsoft.com/office/officeart/2005/8/layout/target3"/>
    <dgm:cxn modelId="{11E7ECE9-8E16-4409-82B0-B6FE81CE34B0}" type="presParOf" srcId="{B745F2E1-4666-4483-BFE4-FE545B6C6F6D}" destId="{3BF98A6A-29F2-4E2C-B825-3D01B1DC7976}" srcOrd="9" destOrd="0" presId="urn:microsoft.com/office/officeart/2005/8/layout/target3"/>
    <dgm:cxn modelId="{5EF14894-DBE6-469A-A77A-58596B325FD4}" type="presParOf" srcId="{B745F2E1-4666-4483-BFE4-FE545B6C6F6D}" destId="{C9664871-DCD8-43E0-A4CF-19F546063BF6}" srcOrd="10" destOrd="0" presId="urn:microsoft.com/office/officeart/2005/8/layout/target3"/>
    <dgm:cxn modelId="{155233F2-73BE-46BF-954E-933276F75E02}" type="presParOf" srcId="{B745F2E1-4666-4483-BFE4-FE545B6C6F6D}" destId="{BA7BB5A9-EAAC-4726-933C-F1582DE2AD50}" srcOrd="11" destOrd="0" presId="urn:microsoft.com/office/officeart/2005/8/layout/target3"/>
    <dgm:cxn modelId="{5987ED1D-988F-4BFB-AAD2-DB6C2C8FF52B}" type="presParOf" srcId="{B745F2E1-4666-4483-BFE4-FE545B6C6F6D}" destId="{E8961BAA-840D-4764-ACC5-9A5D689EC67B}" srcOrd="12" destOrd="0" presId="urn:microsoft.com/office/officeart/2005/8/layout/target3"/>
    <dgm:cxn modelId="{6827629D-E9DA-4647-9362-20425E61CF27}" type="presParOf" srcId="{B745F2E1-4666-4483-BFE4-FE545B6C6F6D}" destId="{E5BEF50D-FFBA-4091-B79B-27E98C259BFB}" srcOrd="13" destOrd="0" presId="urn:microsoft.com/office/officeart/2005/8/layout/target3"/>
    <dgm:cxn modelId="{820007E2-67F2-4F0A-936E-619490BC3953}" type="presParOf" srcId="{B745F2E1-4666-4483-BFE4-FE545B6C6F6D}" destId="{0B6D5910-EC10-41D8-BB23-20BE48C7A7D0}" srcOrd="14" destOrd="0" presId="urn:microsoft.com/office/officeart/2005/8/layout/targe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C208AB-F03E-4502-9575-42B878EC2044}">
      <dsp:nvSpPr>
        <dsp:cNvPr id="0" name=""/>
        <dsp:cNvSpPr/>
      </dsp:nvSpPr>
      <dsp:spPr>
        <a:xfrm>
          <a:off x="3655133" y="593031"/>
          <a:ext cx="3054369" cy="3054369"/>
        </a:xfrm>
        <a:prstGeom prst="downArrow">
          <a:avLst>
            <a:gd name="adj1" fmla="val 50000"/>
            <a:gd name="adj2" fmla="val 35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0" u="sng"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ESCLUSIVA LEGALE</a:t>
          </a:r>
        </a:p>
        <a:p>
          <a:pPr marL="0" lvl="0" indent="0" algn="ctr" defTabSz="711200">
            <a:lnSpc>
              <a:spcPct val="90000"/>
            </a:lnSpc>
            <a:spcBef>
              <a:spcPct val="0"/>
            </a:spcBef>
            <a:spcAft>
              <a:spcPct val="35000"/>
            </a:spcAft>
            <a:buNone/>
          </a:pP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L'iscrizione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è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obbligatoria</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per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firmare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progetti</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asseverazioni</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e per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l'uso</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del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titolo</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professionale</a:t>
          </a:r>
          <a:endParaRPr lang="it-IT" sz="1600" kern="1200" dirty="0">
            <a:solidFill>
              <a:schemeClr val="tx1"/>
            </a:solidFill>
          </a:endParaRPr>
        </a:p>
      </dsp:txBody>
      <dsp:txXfrm>
        <a:off x="4418725" y="593031"/>
        <a:ext cx="1527185" cy="2519854"/>
      </dsp:txXfrm>
    </dsp:sp>
    <dsp:sp modelId="{47A6F8C6-A9B1-4ADB-902A-6CC1D617E2D2}">
      <dsp:nvSpPr>
        <dsp:cNvPr id="0" name=""/>
        <dsp:cNvSpPr/>
      </dsp:nvSpPr>
      <dsp:spPr>
        <a:xfrm rot="7200000">
          <a:off x="5139670" y="2993628"/>
          <a:ext cx="3054369" cy="3054369"/>
        </a:xfrm>
        <a:prstGeom prst="downArrow">
          <a:avLst>
            <a:gd name="adj1" fmla="val 50000"/>
            <a:gd name="adj2" fmla="val 35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b="1" i="0" u="sng"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RICONOSCIBILITA’</a:t>
          </a:r>
        </a:p>
        <a:p>
          <a:pPr marL="0" lvl="0" indent="0" algn="ctr" defTabSz="711200">
            <a:lnSpc>
              <a:spcPct val="90000"/>
            </a:lnSpc>
            <a:spcBef>
              <a:spcPct val="0"/>
            </a:spcBef>
            <a:spcAft>
              <a:spcPct val="35000"/>
            </a:spcAft>
            <a:buNone/>
          </a:pPr>
          <a:r>
            <a:rPr lang="it-IT"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Appartenere a un ente pubblico professionale consolida la posizione sul mercato nazionale ed estero</a:t>
          </a:r>
          <a:endParaRPr lang="it-IT" sz="1600" kern="1200" dirty="0">
            <a:solidFill>
              <a:schemeClr val="tx1"/>
            </a:solidFill>
          </a:endParaRPr>
        </a:p>
      </dsp:txBody>
      <dsp:txXfrm rot="-5400000">
        <a:off x="5638380" y="3890848"/>
        <a:ext cx="2519854" cy="1527185"/>
      </dsp:txXfrm>
    </dsp:sp>
    <dsp:sp modelId="{ADD5488F-EA8D-4A7F-826C-54806C0CE4C2}">
      <dsp:nvSpPr>
        <dsp:cNvPr id="0" name=""/>
        <dsp:cNvSpPr/>
      </dsp:nvSpPr>
      <dsp:spPr>
        <a:xfrm rot="14400000">
          <a:off x="2180747" y="2944729"/>
          <a:ext cx="3054369" cy="3054369"/>
        </a:xfrm>
        <a:prstGeom prst="downArrow">
          <a:avLst>
            <a:gd name="adj1" fmla="val 50000"/>
            <a:gd name="adj2" fmla="val 35000"/>
          </a:avLst>
        </a:prstGeom>
        <a:solidFill>
          <a:schemeClr val="accent6">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0" u="sng"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TUTELA DELLA FEDE</a:t>
          </a:r>
        </a:p>
        <a:p>
          <a:pPr marL="0" lvl="0" indent="0" algn="ctr" defTabSz="711200">
            <a:lnSpc>
              <a:spcPct val="90000"/>
            </a:lnSpc>
            <a:spcBef>
              <a:spcPct val="0"/>
            </a:spcBef>
            <a:spcAft>
              <a:spcPct val="35000"/>
            </a:spcAft>
            <a:buNone/>
          </a:pP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L'Ordine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garantisce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alla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società</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il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possesso</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delle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competenze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e il rispetto del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codice</a:t>
          </a:r>
          <a:r>
            <a:rPr lang="en-US" sz="1600" b="0" i="0" u="none" strike="noStrike" kern="1200" cap="none" dirty="0">
              <a:solidFill>
                <a:schemeClr val="tx1"/>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schemeClr val="tx1"/>
              </a:solidFill>
              <a:latin typeface="Tahoma" panose="020B0604030504040204" pitchFamily="34" charset="0"/>
              <a:ea typeface="Tahoma" panose="020B0604030504040204" pitchFamily="34" charset="0"/>
              <a:cs typeface="Tahoma" panose="020B0604030504040204" pitchFamily="34" charset="0"/>
              <a:sym typeface="Lato"/>
            </a:rPr>
            <a:t>deontologico</a:t>
          </a:r>
          <a:endParaRPr lang="it-IT" sz="1600" kern="1200" dirty="0">
            <a:solidFill>
              <a:schemeClr val="tx1"/>
            </a:solidFill>
          </a:endParaRPr>
        </a:p>
      </dsp:txBody>
      <dsp:txXfrm rot="5400000">
        <a:off x="2216553" y="3841949"/>
        <a:ext cx="2519854" cy="15271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E3ECD3-A1FD-4B14-93CC-BBC4494A2438}">
      <dsp:nvSpPr>
        <dsp:cNvPr id="0" name=""/>
        <dsp:cNvSpPr/>
      </dsp:nvSpPr>
      <dsp:spPr>
        <a:xfrm>
          <a:off x="992" y="194138"/>
          <a:ext cx="3869531" cy="2321718"/>
        </a:xfrm>
        <a:prstGeom prst="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it-IT" sz="3900" kern="1200" dirty="0">
              <a:solidFill>
                <a:schemeClr val="tx1"/>
              </a:solidFill>
            </a:rPr>
            <a:t>PEC Gratuita</a:t>
          </a:r>
        </a:p>
      </dsp:txBody>
      <dsp:txXfrm>
        <a:off x="992" y="194138"/>
        <a:ext cx="3869531" cy="2321718"/>
      </dsp:txXfrm>
    </dsp:sp>
    <dsp:sp modelId="{D26E4846-3413-4BA6-8613-E544A31C3E44}">
      <dsp:nvSpPr>
        <dsp:cNvPr id="0" name=""/>
        <dsp:cNvSpPr/>
      </dsp:nvSpPr>
      <dsp:spPr>
        <a:xfrm>
          <a:off x="4257476" y="194138"/>
          <a:ext cx="3869531" cy="2321718"/>
        </a:xfrm>
        <a:prstGeom prst="rect">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it-IT" sz="3900" kern="1200" dirty="0">
              <a:solidFill>
                <a:schemeClr val="tx1"/>
              </a:solidFill>
            </a:rPr>
            <a:t>Sconti fino al 50% sull’acquisto di Norme UNI-CEI</a:t>
          </a:r>
        </a:p>
      </dsp:txBody>
      <dsp:txXfrm>
        <a:off x="4257476" y="194138"/>
        <a:ext cx="3869531" cy="2321718"/>
      </dsp:txXfrm>
    </dsp:sp>
    <dsp:sp modelId="{7E8B2AD1-87AA-475D-B2C5-9C46CFFF3559}">
      <dsp:nvSpPr>
        <dsp:cNvPr id="0" name=""/>
        <dsp:cNvSpPr/>
      </dsp:nvSpPr>
      <dsp:spPr>
        <a:xfrm>
          <a:off x="992" y="2902810"/>
          <a:ext cx="3869531" cy="2321718"/>
        </a:xfrm>
        <a:prstGeom prst="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it-IT" sz="3900" kern="1200" dirty="0">
              <a:solidFill>
                <a:schemeClr val="tx1"/>
              </a:solidFill>
            </a:rPr>
            <a:t>Firma Digitale a prezzi  convenzionati</a:t>
          </a:r>
        </a:p>
      </dsp:txBody>
      <dsp:txXfrm>
        <a:off x="992" y="2902810"/>
        <a:ext cx="3869531" cy="2321718"/>
      </dsp:txXfrm>
    </dsp:sp>
    <dsp:sp modelId="{12558364-5FBD-48CD-AAB2-5D2F75714F90}">
      <dsp:nvSpPr>
        <dsp:cNvPr id="0" name=""/>
        <dsp:cNvSpPr/>
      </dsp:nvSpPr>
      <dsp:spPr>
        <a:xfrm>
          <a:off x="4257476" y="2902810"/>
          <a:ext cx="3869531" cy="2321718"/>
        </a:xfrm>
        <a:prstGeom prst="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it-IT" sz="3900" kern="1200" dirty="0">
              <a:solidFill>
                <a:schemeClr val="tx1"/>
              </a:solidFill>
            </a:rPr>
            <a:t>Accesso gratuito a visure catastali e portali tecnici</a:t>
          </a:r>
        </a:p>
      </dsp:txBody>
      <dsp:txXfrm>
        <a:off x="4257476" y="2902810"/>
        <a:ext cx="3869531" cy="23217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E7EB6E-4174-407C-ADCB-EE7CF4B74624}">
      <dsp:nvSpPr>
        <dsp:cNvPr id="0" name=""/>
        <dsp:cNvSpPr/>
      </dsp:nvSpPr>
      <dsp:spPr>
        <a:xfrm>
          <a:off x="2448389" y="549299"/>
          <a:ext cx="4816261" cy="4816261"/>
        </a:xfrm>
        <a:prstGeom prst="blockArc">
          <a:avLst>
            <a:gd name="adj1" fmla="val 13500000"/>
            <a:gd name="adj2" fmla="val 162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08F3CD2-6E94-4BFA-9AB5-17ECC0183E95}">
      <dsp:nvSpPr>
        <dsp:cNvPr id="0" name=""/>
        <dsp:cNvSpPr/>
      </dsp:nvSpPr>
      <dsp:spPr>
        <a:xfrm>
          <a:off x="2448389" y="549299"/>
          <a:ext cx="4816261" cy="4816261"/>
        </a:xfrm>
        <a:prstGeom prst="blockArc">
          <a:avLst>
            <a:gd name="adj1" fmla="val 10800000"/>
            <a:gd name="adj2" fmla="val 135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39BF26B-084F-48E7-9062-57FD0886F70B}">
      <dsp:nvSpPr>
        <dsp:cNvPr id="0" name=""/>
        <dsp:cNvSpPr/>
      </dsp:nvSpPr>
      <dsp:spPr>
        <a:xfrm>
          <a:off x="2448389" y="549299"/>
          <a:ext cx="4816261" cy="4816261"/>
        </a:xfrm>
        <a:prstGeom prst="blockArc">
          <a:avLst>
            <a:gd name="adj1" fmla="val 8100000"/>
            <a:gd name="adj2" fmla="val 108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F6C83C-B749-4FDF-A27C-287002D6186B}">
      <dsp:nvSpPr>
        <dsp:cNvPr id="0" name=""/>
        <dsp:cNvSpPr/>
      </dsp:nvSpPr>
      <dsp:spPr>
        <a:xfrm>
          <a:off x="2448389" y="549299"/>
          <a:ext cx="4816261" cy="4816261"/>
        </a:xfrm>
        <a:prstGeom prst="blockArc">
          <a:avLst>
            <a:gd name="adj1" fmla="val 5400000"/>
            <a:gd name="adj2" fmla="val 81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53F1083-7302-41A6-AE2D-E1FB059AE9EA}">
      <dsp:nvSpPr>
        <dsp:cNvPr id="0" name=""/>
        <dsp:cNvSpPr/>
      </dsp:nvSpPr>
      <dsp:spPr>
        <a:xfrm>
          <a:off x="2448389" y="549299"/>
          <a:ext cx="4816261" cy="4816261"/>
        </a:xfrm>
        <a:prstGeom prst="blockArc">
          <a:avLst>
            <a:gd name="adj1" fmla="val 2700000"/>
            <a:gd name="adj2" fmla="val 54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4C77EBE-4ADD-4381-8CC3-7BB67F19A1AB}">
      <dsp:nvSpPr>
        <dsp:cNvPr id="0" name=""/>
        <dsp:cNvSpPr/>
      </dsp:nvSpPr>
      <dsp:spPr>
        <a:xfrm>
          <a:off x="2448389" y="549299"/>
          <a:ext cx="4816261" cy="4816261"/>
        </a:xfrm>
        <a:prstGeom prst="blockArc">
          <a:avLst>
            <a:gd name="adj1" fmla="val 0"/>
            <a:gd name="adj2" fmla="val 27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545540B-6368-4FCF-82EA-094B117F7131}">
      <dsp:nvSpPr>
        <dsp:cNvPr id="0" name=""/>
        <dsp:cNvSpPr/>
      </dsp:nvSpPr>
      <dsp:spPr>
        <a:xfrm>
          <a:off x="2448389" y="549299"/>
          <a:ext cx="4816261" cy="4816261"/>
        </a:xfrm>
        <a:prstGeom prst="blockArc">
          <a:avLst>
            <a:gd name="adj1" fmla="val 18900000"/>
            <a:gd name="adj2" fmla="val 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192A94-4518-470C-8F7B-3190AC3B5857}">
      <dsp:nvSpPr>
        <dsp:cNvPr id="0" name=""/>
        <dsp:cNvSpPr/>
      </dsp:nvSpPr>
      <dsp:spPr>
        <a:xfrm>
          <a:off x="2448389" y="549299"/>
          <a:ext cx="4816261" cy="4816261"/>
        </a:xfrm>
        <a:prstGeom prst="blockArc">
          <a:avLst>
            <a:gd name="adj1" fmla="val 16200000"/>
            <a:gd name="adj2" fmla="val 18900000"/>
            <a:gd name="adj3" fmla="val 34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52B757F-0558-4D0E-A554-1CA021F83D7D}">
      <dsp:nvSpPr>
        <dsp:cNvPr id="0" name=""/>
        <dsp:cNvSpPr/>
      </dsp:nvSpPr>
      <dsp:spPr>
        <a:xfrm>
          <a:off x="3674641" y="1819454"/>
          <a:ext cx="2363756" cy="22759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it-IT" sz="2000" b="1" u="none" kern="1200" dirty="0"/>
            <a:t>SUPPORTO ALLA PROFESSIONE</a:t>
          </a:r>
        </a:p>
      </dsp:txBody>
      <dsp:txXfrm>
        <a:off x="4020805" y="2152759"/>
        <a:ext cx="1671428" cy="1609341"/>
      </dsp:txXfrm>
    </dsp:sp>
    <dsp:sp modelId="{A2270E3E-DD30-4376-8DB7-829F523F63C2}">
      <dsp:nvSpPr>
        <dsp:cNvPr id="0" name=""/>
        <dsp:cNvSpPr/>
      </dsp:nvSpPr>
      <dsp:spPr>
        <a:xfrm>
          <a:off x="4052957" y="-9774"/>
          <a:ext cx="1607124" cy="1200865"/>
        </a:xfrm>
        <a:prstGeom prst="ellipse">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solidFill>
                <a:schemeClr val="tx1"/>
              </a:solidFill>
            </a:rPr>
            <a:t>Commissioni tematiche</a:t>
          </a:r>
        </a:p>
      </dsp:txBody>
      <dsp:txXfrm>
        <a:off x="4288315" y="166089"/>
        <a:ext cx="1136408" cy="849139"/>
      </dsp:txXfrm>
    </dsp:sp>
    <dsp:sp modelId="{D72AAF0E-E938-4E01-99DD-456957B36E07}">
      <dsp:nvSpPr>
        <dsp:cNvPr id="0" name=""/>
        <dsp:cNvSpPr/>
      </dsp:nvSpPr>
      <dsp:spPr>
        <a:xfrm>
          <a:off x="5770163" y="570205"/>
          <a:ext cx="1519834" cy="1427328"/>
        </a:xfrm>
        <a:prstGeom prst="ellipse">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solidFill>
                <a:schemeClr val="tx1"/>
              </a:solidFill>
            </a:rPr>
            <a:t>Consulenza specialistica in materia di sicurezza sul lavoro</a:t>
          </a:r>
        </a:p>
      </dsp:txBody>
      <dsp:txXfrm>
        <a:off x="5992738" y="779232"/>
        <a:ext cx="1074684" cy="1009274"/>
      </dsp:txXfrm>
    </dsp:sp>
    <dsp:sp modelId="{B09179E6-4120-48D2-9728-23B40BED81F5}">
      <dsp:nvSpPr>
        <dsp:cNvPr id="0" name=""/>
        <dsp:cNvSpPr/>
      </dsp:nvSpPr>
      <dsp:spPr>
        <a:xfrm>
          <a:off x="6098716" y="2266496"/>
          <a:ext cx="2249151" cy="1381868"/>
        </a:xfrm>
        <a:prstGeom prst="ellipse">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it-IT" sz="1500" b="1" kern="1200" dirty="0">
              <a:solidFill>
                <a:schemeClr val="tx1"/>
              </a:solidFill>
            </a:rPr>
            <a:t>Consulenza sulle polizze di responsabilità civile e  tutela legale</a:t>
          </a:r>
        </a:p>
      </dsp:txBody>
      <dsp:txXfrm>
        <a:off x="6428097" y="2468866"/>
        <a:ext cx="1590389" cy="977128"/>
      </dsp:txXfrm>
    </dsp:sp>
    <dsp:sp modelId="{45849BA6-0B6A-426F-AB67-1622677AF2D3}">
      <dsp:nvSpPr>
        <dsp:cNvPr id="0" name=""/>
        <dsp:cNvSpPr/>
      </dsp:nvSpPr>
      <dsp:spPr>
        <a:xfrm>
          <a:off x="5955652" y="4056562"/>
          <a:ext cx="1148857" cy="1148857"/>
        </a:xfrm>
        <a:prstGeom prst="ellipse">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it-IT" sz="1300" b="1" kern="1200" dirty="0">
              <a:solidFill>
                <a:schemeClr val="tx1"/>
              </a:solidFill>
            </a:rPr>
            <a:t>Consulenza legale e fiscale</a:t>
          </a:r>
        </a:p>
      </dsp:txBody>
      <dsp:txXfrm>
        <a:off x="6123898" y="4224808"/>
        <a:ext cx="812365" cy="812365"/>
      </dsp:txXfrm>
    </dsp:sp>
    <dsp:sp modelId="{B5AEDFB0-5176-467C-95AE-96BA135200BE}">
      <dsp:nvSpPr>
        <dsp:cNvPr id="0" name=""/>
        <dsp:cNvSpPr/>
      </dsp:nvSpPr>
      <dsp:spPr>
        <a:xfrm>
          <a:off x="4282091" y="4749773"/>
          <a:ext cx="1148857" cy="1148857"/>
        </a:xfrm>
        <a:prstGeom prst="ellipse">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it-IT" sz="1300" b="1" kern="1200" dirty="0">
              <a:solidFill>
                <a:schemeClr val="tx1"/>
              </a:solidFill>
            </a:rPr>
            <a:t>Assistenza alle parcelle</a:t>
          </a:r>
        </a:p>
      </dsp:txBody>
      <dsp:txXfrm>
        <a:off x="4450337" y="4918019"/>
        <a:ext cx="812365" cy="812365"/>
      </dsp:txXfrm>
    </dsp:sp>
    <dsp:sp modelId="{FD8CE2AC-899E-4EC6-8A56-4120843109F7}">
      <dsp:nvSpPr>
        <dsp:cNvPr id="0" name=""/>
        <dsp:cNvSpPr/>
      </dsp:nvSpPr>
      <dsp:spPr>
        <a:xfrm>
          <a:off x="2205684" y="3960707"/>
          <a:ext cx="1954550" cy="1340566"/>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solidFill>
                <a:schemeClr val="tx1"/>
              </a:solidFill>
            </a:rPr>
            <a:t>Portale </a:t>
          </a:r>
          <a:r>
            <a:rPr lang="it-IT" sz="1400" b="1" kern="1200" dirty="0" err="1">
              <a:solidFill>
                <a:schemeClr val="tx1"/>
              </a:solidFill>
            </a:rPr>
            <a:t>WorkING</a:t>
          </a:r>
          <a:r>
            <a:rPr lang="it-IT" sz="1400" b="1" kern="1200" dirty="0">
              <a:solidFill>
                <a:schemeClr val="tx1"/>
              </a:solidFill>
            </a:rPr>
            <a:t> con accesso esclusivo ad offerte di lavoro</a:t>
          </a:r>
        </a:p>
      </dsp:txBody>
      <dsp:txXfrm>
        <a:off x="2491921" y="4157028"/>
        <a:ext cx="1382076" cy="947924"/>
      </dsp:txXfrm>
    </dsp:sp>
    <dsp:sp modelId="{2DA20A5E-07C7-4C78-825A-CA67F5B758E6}">
      <dsp:nvSpPr>
        <dsp:cNvPr id="0" name=""/>
        <dsp:cNvSpPr/>
      </dsp:nvSpPr>
      <dsp:spPr>
        <a:xfrm>
          <a:off x="1640920" y="2266898"/>
          <a:ext cx="1697654" cy="1381064"/>
        </a:xfrm>
        <a:prstGeom prst="ellipse">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solidFill>
                <a:schemeClr val="tx1"/>
              </a:solidFill>
            </a:rPr>
            <a:t>Consulenza sulla comunicazione del proprio brand</a:t>
          </a:r>
        </a:p>
      </dsp:txBody>
      <dsp:txXfrm>
        <a:off x="1889536" y="2469150"/>
        <a:ext cx="1200422" cy="976560"/>
      </dsp:txXfrm>
    </dsp:sp>
    <dsp:sp modelId="{B1B8DF85-9A1E-499A-B364-FA7A4646C77B}">
      <dsp:nvSpPr>
        <dsp:cNvPr id="0" name=""/>
        <dsp:cNvSpPr/>
      </dsp:nvSpPr>
      <dsp:spPr>
        <a:xfrm>
          <a:off x="2316520" y="553782"/>
          <a:ext cx="1732878" cy="1460174"/>
        </a:xfrm>
        <a:prstGeom prst="ellipse">
          <a:avLst/>
        </a:prstGeom>
        <a:solidFill>
          <a:schemeClr val="bg1">
            <a:lumMod val="8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solidFill>
                <a:schemeClr val="tx1"/>
              </a:solidFill>
            </a:rPr>
            <a:t>Consulenza gratuita sulla previdenza integrativa</a:t>
          </a:r>
        </a:p>
      </dsp:txBody>
      <dsp:txXfrm>
        <a:off x="2570294" y="767620"/>
        <a:ext cx="1225330" cy="10324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05CC3-B757-4FAA-A6BA-D29CCD2FA42B}">
      <dsp:nvSpPr>
        <dsp:cNvPr id="0" name=""/>
        <dsp:cNvSpPr/>
      </dsp:nvSpPr>
      <dsp:spPr>
        <a:xfrm rot="5400000">
          <a:off x="5258695" y="-3412129"/>
          <a:ext cx="1033197" cy="7862166"/>
        </a:xfrm>
        <a:prstGeom prst="round2SameRect">
          <a:avLst>
            <a:gd name="adj1" fmla="val 15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latin typeface="Tahoma" panose="020B0604030504040204" pitchFamily="34" charset="0"/>
              <a:ea typeface="Tahoma" panose="020B0604030504040204" pitchFamily="34" charset="0"/>
              <a:cs typeface="Tahoma" panose="020B0604030504040204" pitchFamily="34" charset="0"/>
            </a:rPr>
            <a:t>Integrazione del reddito</a:t>
          </a:r>
          <a:endParaRPr lang="it-IT" sz="1800" kern="1200" dirty="0">
            <a:latin typeface="Tahoma" panose="020B0604030504040204" pitchFamily="34" charset="0"/>
            <a:ea typeface="Tahoma" panose="020B0604030504040204" pitchFamily="34" charset="0"/>
            <a:cs typeface="Tahoma" panose="020B0604030504040204" pitchFamily="34" charset="0"/>
          </a:endParaRPr>
        </a:p>
      </dsp:txBody>
      <dsp:txXfrm rot="16200000">
        <a:off x="30261" y="32615"/>
        <a:ext cx="1911014" cy="972675"/>
      </dsp:txXfrm>
    </dsp:sp>
    <dsp:sp modelId="{F536417D-1834-484C-80AC-14FFD9C5B228}">
      <dsp:nvSpPr>
        <dsp:cNvPr id="0" name=""/>
        <dsp:cNvSpPr/>
      </dsp:nvSpPr>
      <dsp:spPr>
        <a:xfrm>
          <a:off x="1941275" y="2354"/>
          <a:ext cx="7765102" cy="10331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64361" tIns="102057" rIns="164361" bIns="102057" numCol="1" spcCol="1270" anchor="ctr" anchorCtr="0">
          <a:noAutofit/>
        </a:bodyPr>
        <a:lstStyle/>
        <a:p>
          <a:pPr marL="0" lvl="0" indent="0" algn="l" defTabSz="711200">
            <a:lnSpc>
              <a:spcPct val="90000"/>
            </a:lnSpc>
            <a:spcBef>
              <a:spcPct val="0"/>
            </a:spcBef>
            <a:spcAft>
              <a:spcPct val="35000"/>
            </a:spcAft>
            <a:buNone/>
          </a:pPr>
          <a:r>
            <a:rPr lang="it-IT" sz="1600" kern="1200" dirty="0"/>
            <a:t>La libera professione consente di generare entrate extra che, in molti casi, possono incidere significativamente sul budget familiare, pur rappresentando inizialmente una quota contenuta del reddito complessivo </a:t>
          </a:r>
        </a:p>
      </dsp:txBody>
      <dsp:txXfrm>
        <a:off x="1941275" y="2354"/>
        <a:ext cx="7765102" cy="1033197"/>
      </dsp:txXfrm>
    </dsp:sp>
    <dsp:sp modelId="{54013279-9107-4C51-A7D1-B8AF5B1FE49F}">
      <dsp:nvSpPr>
        <dsp:cNvPr id="0" name=""/>
        <dsp:cNvSpPr/>
      </dsp:nvSpPr>
      <dsp:spPr>
        <a:xfrm rot="16200000">
          <a:off x="454038" y="-451684"/>
          <a:ext cx="1033197" cy="1941275"/>
        </a:xfrm>
        <a:prstGeom prst="round2SameRect">
          <a:avLst>
            <a:gd name="adj1" fmla="val 1000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latin typeface="Tahoma" panose="020B0604030504040204" pitchFamily="34" charset="0"/>
              <a:ea typeface="Tahoma" panose="020B0604030504040204" pitchFamily="34" charset="0"/>
              <a:cs typeface="Tahoma" panose="020B0604030504040204" pitchFamily="34" charset="0"/>
            </a:rPr>
            <a:t>Integrazione del reddito</a:t>
          </a:r>
          <a:endParaRPr lang="it-IT" sz="1800" kern="1200" dirty="0">
            <a:latin typeface="Tahoma" panose="020B0604030504040204" pitchFamily="34" charset="0"/>
            <a:ea typeface="Tahoma" panose="020B0604030504040204" pitchFamily="34" charset="0"/>
            <a:cs typeface="Tahoma" panose="020B0604030504040204" pitchFamily="34" charset="0"/>
          </a:endParaRPr>
        </a:p>
      </dsp:txBody>
      <dsp:txXfrm rot="5400000">
        <a:off x="30261" y="32615"/>
        <a:ext cx="1911014" cy="972675"/>
      </dsp:txXfrm>
    </dsp:sp>
    <dsp:sp modelId="{950D5376-2888-4AD1-8893-643F4BC8960A}">
      <dsp:nvSpPr>
        <dsp:cNvPr id="0" name=""/>
        <dsp:cNvSpPr/>
      </dsp:nvSpPr>
      <dsp:spPr>
        <a:xfrm rot="5400000">
          <a:off x="5258695" y="-2316939"/>
          <a:ext cx="1033197" cy="7862166"/>
        </a:xfrm>
        <a:prstGeom prst="round2SameRect">
          <a:avLst>
            <a:gd name="adj1" fmla="val 15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Valorizzazione delle competenze</a:t>
          </a:r>
          <a:endParaRPr lang="it-IT" sz="1800" kern="1200" dirty="0"/>
        </a:p>
      </dsp:txBody>
      <dsp:txXfrm rot="16200000">
        <a:off x="30261" y="1127805"/>
        <a:ext cx="1911014" cy="972675"/>
      </dsp:txXfrm>
    </dsp:sp>
    <dsp:sp modelId="{3F86D837-1C59-4B10-93FC-BC275BFB13EF}">
      <dsp:nvSpPr>
        <dsp:cNvPr id="0" name=""/>
        <dsp:cNvSpPr/>
      </dsp:nvSpPr>
      <dsp:spPr>
        <a:xfrm>
          <a:off x="1941275" y="1097544"/>
          <a:ext cx="7765102" cy="10331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64361" tIns="102057" rIns="164361" bIns="102057" numCol="1" spcCol="1270" anchor="ctr" anchorCtr="0">
          <a:noAutofit/>
        </a:bodyPr>
        <a:lstStyle/>
        <a:p>
          <a:pPr marL="0" lvl="0" indent="0" algn="just" defTabSz="711200">
            <a:lnSpc>
              <a:spcPct val="90000"/>
            </a:lnSpc>
            <a:spcBef>
              <a:spcPct val="0"/>
            </a:spcBef>
            <a:spcAft>
              <a:spcPct val="35000"/>
            </a:spcAft>
            <a:buNone/>
          </a:pPr>
          <a:r>
            <a:rPr lang="it-IT" sz="1600" kern="1200" dirty="0"/>
            <a:t>Molti professionisti avvertono l'esigenza di applicare le proprie conoscenze tecniche in ambiti che il lavoro dipendente non sempre permette di esplorare. Questo è particolarmente sentito dai profili più esperti o dai dirigenti che desiderano mettere a frutto la propria "creatività e inventiva" su progetti specifici</a:t>
          </a:r>
        </a:p>
      </dsp:txBody>
      <dsp:txXfrm>
        <a:off x="1941275" y="1097544"/>
        <a:ext cx="7765102" cy="1033197"/>
      </dsp:txXfrm>
    </dsp:sp>
    <dsp:sp modelId="{25DAFAC4-4675-4558-9CB2-6D794555250F}">
      <dsp:nvSpPr>
        <dsp:cNvPr id="0" name=""/>
        <dsp:cNvSpPr/>
      </dsp:nvSpPr>
      <dsp:spPr>
        <a:xfrm rot="16200000">
          <a:off x="454038" y="643505"/>
          <a:ext cx="1033197" cy="1941275"/>
        </a:xfrm>
        <a:prstGeom prst="round2SameRect">
          <a:avLst>
            <a:gd name="adj1" fmla="val 1000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Valorizzazione delle competenze</a:t>
          </a:r>
          <a:endParaRPr lang="it-IT" sz="1800" kern="1200" dirty="0"/>
        </a:p>
      </dsp:txBody>
      <dsp:txXfrm rot="5400000">
        <a:off x="30261" y="1127805"/>
        <a:ext cx="1911014" cy="972675"/>
      </dsp:txXfrm>
    </dsp:sp>
    <dsp:sp modelId="{1B27D136-7B80-4990-B9D0-EACB3A65D6AE}">
      <dsp:nvSpPr>
        <dsp:cNvPr id="0" name=""/>
        <dsp:cNvSpPr/>
      </dsp:nvSpPr>
      <dsp:spPr>
        <a:xfrm rot="5400000">
          <a:off x="5258695" y="-1221749"/>
          <a:ext cx="1033197" cy="7862166"/>
        </a:xfrm>
        <a:prstGeom prst="round2SameRect">
          <a:avLst>
            <a:gd name="adj1" fmla="val 15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Costruzione di un'alternativa futura</a:t>
          </a:r>
          <a:endParaRPr lang="it-IT" sz="1800" kern="1200" dirty="0"/>
        </a:p>
      </dsp:txBody>
      <dsp:txXfrm rot="16200000">
        <a:off x="30261" y="2222995"/>
        <a:ext cx="1911014" cy="972675"/>
      </dsp:txXfrm>
    </dsp:sp>
    <dsp:sp modelId="{7F08E3D7-FEFA-4021-ACF9-DF79BCD22AC2}">
      <dsp:nvSpPr>
        <dsp:cNvPr id="0" name=""/>
        <dsp:cNvSpPr/>
      </dsp:nvSpPr>
      <dsp:spPr>
        <a:xfrm>
          <a:off x="1941275" y="2192734"/>
          <a:ext cx="7765102" cy="10331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64361" tIns="102057" rIns="164361" bIns="102057" numCol="1" spcCol="1270" anchor="ctr" anchorCtr="0">
          <a:noAutofit/>
        </a:bodyPr>
        <a:lstStyle/>
        <a:p>
          <a:pPr marL="0" lvl="0" indent="0" algn="just" defTabSz="711200">
            <a:lnSpc>
              <a:spcPct val="90000"/>
            </a:lnSpc>
            <a:spcBef>
              <a:spcPct val="0"/>
            </a:spcBef>
            <a:spcAft>
              <a:spcPct val="35000"/>
            </a:spcAft>
            <a:buNone/>
          </a:pPr>
          <a:r>
            <a:rPr lang="it-IT" sz="1600" kern="1200" dirty="0"/>
            <a:t>Svolgere la libera professione è spesso visto come un investimento per il futuro e rappresenta un modo per costruirsi una rete di clienti e una reputazione nel caso in cui il rapporto di dipendenza dovesse terminare</a:t>
          </a:r>
          <a:r>
            <a:rPr lang="it-IT" sz="1500" kern="1200" dirty="0"/>
            <a:t>.</a:t>
          </a:r>
        </a:p>
      </dsp:txBody>
      <dsp:txXfrm>
        <a:off x="1941275" y="2192734"/>
        <a:ext cx="7765102" cy="1033197"/>
      </dsp:txXfrm>
    </dsp:sp>
    <dsp:sp modelId="{040D51BA-C805-4DB4-9438-47A4641BB0A2}">
      <dsp:nvSpPr>
        <dsp:cNvPr id="0" name=""/>
        <dsp:cNvSpPr/>
      </dsp:nvSpPr>
      <dsp:spPr>
        <a:xfrm rot="16200000">
          <a:off x="454038" y="1738695"/>
          <a:ext cx="1033197" cy="1941275"/>
        </a:xfrm>
        <a:prstGeom prst="round2SameRect">
          <a:avLst>
            <a:gd name="adj1" fmla="val 1000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Costruzione di un'alternativa futura</a:t>
          </a:r>
          <a:endParaRPr lang="it-IT" sz="1800" kern="1200" dirty="0"/>
        </a:p>
      </dsp:txBody>
      <dsp:txXfrm rot="5400000">
        <a:off x="30261" y="2222995"/>
        <a:ext cx="1911014" cy="972675"/>
      </dsp:txXfrm>
    </dsp:sp>
    <dsp:sp modelId="{B91DFE2D-58E9-487B-B1F4-1EC71C6D7305}">
      <dsp:nvSpPr>
        <dsp:cNvPr id="0" name=""/>
        <dsp:cNvSpPr/>
      </dsp:nvSpPr>
      <dsp:spPr>
        <a:xfrm rot="5400000">
          <a:off x="5258695" y="-126559"/>
          <a:ext cx="1033197" cy="7862166"/>
        </a:xfrm>
        <a:prstGeom prst="round2SameRect">
          <a:avLst>
            <a:gd name="adj1" fmla="val 15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Maggiore stimolo e autonomia</a:t>
          </a:r>
          <a:endParaRPr lang="it-IT" sz="1800" kern="1200" dirty="0"/>
        </a:p>
      </dsp:txBody>
      <dsp:txXfrm rot="16200000">
        <a:off x="30261" y="3318185"/>
        <a:ext cx="1911014" cy="972675"/>
      </dsp:txXfrm>
    </dsp:sp>
    <dsp:sp modelId="{5DA1114A-1E22-4C27-85CB-46085AB7467C}">
      <dsp:nvSpPr>
        <dsp:cNvPr id="0" name=""/>
        <dsp:cNvSpPr/>
      </dsp:nvSpPr>
      <dsp:spPr>
        <a:xfrm>
          <a:off x="1941275" y="3287924"/>
          <a:ext cx="7765102" cy="10331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64361" tIns="102057" rIns="164361" bIns="102057" numCol="1" spcCol="1270" anchor="ctr" anchorCtr="0">
          <a:noAutofit/>
        </a:bodyPr>
        <a:lstStyle/>
        <a:p>
          <a:pPr marL="0" lvl="0" indent="0" algn="just" defTabSz="711200">
            <a:lnSpc>
              <a:spcPct val="90000"/>
            </a:lnSpc>
            <a:spcBef>
              <a:spcPct val="0"/>
            </a:spcBef>
            <a:spcAft>
              <a:spcPct val="35000"/>
            </a:spcAft>
            <a:buFont typeface="Arial" panose="020B0604020202020204" pitchFamily="34" charset="0"/>
            <a:buNone/>
          </a:pPr>
          <a:r>
            <a:rPr lang="it-IT" sz="1600" kern="1200" dirty="0"/>
            <a:t>La libera professione offre una flessibilità e una varietà di sfide tecniche che contrastano la routine del lavoro subordinato, riducendo il senso di frustrazione e aumentando lo stimolo alla crescita professionale continua</a:t>
          </a:r>
          <a:r>
            <a:rPr lang="it-IT" sz="1500" kern="1200" dirty="0"/>
            <a:t>.</a:t>
          </a:r>
        </a:p>
      </dsp:txBody>
      <dsp:txXfrm>
        <a:off x="1941275" y="3287924"/>
        <a:ext cx="7765102" cy="1033197"/>
      </dsp:txXfrm>
    </dsp:sp>
    <dsp:sp modelId="{A2278F4F-0F93-4DAC-BBA2-0D7B41BD79A0}">
      <dsp:nvSpPr>
        <dsp:cNvPr id="0" name=""/>
        <dsp:cNvSpPr/>
      </dsp:nvSpPr>
      <dsp:spPr>
        <a:xfrm rot="16200000">
          <a:off x="454038" y="2833885"/>
          <a:ext cx="1033197" cy="1941275"/>
        </a:xfrm>
        <a:prstGeom prst="round2SameRect">
          <a:avLst>
            <a:gd name="adj1" fmla="val 1000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Maggiore stimolo e autonomia</a:t>
          </a:r>
          <a:endParaRPr lang="it-IT" sz="1800" kern="1200" dirty="0"/>
        </a:p>
      </dsp:txBody>
      <dsp:txXfrm rot="5400000">
        <a:off x="30261" y="3318185"/>
        <a:ext cx="1911014" cy="972675"/>
      </dsp:txXfrm>
    </dsp:sp>
    <dsp:sp modelId="{9D86A39C-0F11-4417-B2BE-90732F988352}">
      <dsp:nvSpPr>
        <dsp:cNvPr id="0" name=""/>
        <dsp:cNvSpPr/>
      </dsp:nvSpPr>
      <dsp:spPr>
        <a:xfrm rot="5400000">
          <a:off x="5258695" y="968630"/>
          <a:ext cx="1033197" cy="7862166"/>
        </a:xfrm>
        <a:prstGeom prst="round2SameRect">
          <a:avLst>
            <a:gd name="adj1" fmla="val 15000"/>
            <a:gd name="adj2" fmla="val 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Flessibilità e gestione del tempo</a:t>
          </a:r>
          <a:endParaRPr lang="it-IT" sz="1800" kern="1200" dirty="0"/>
        </a:p>
      </dsp:txBody>
      <dsp:txXfrm rot="16200000">
        <a:off x="30261" y="4413375"/>
        <a:ext cx="1911014" cy="972675"/>
      </dsp:txXfrm>
    </dsp:sp>
    <dsp:sp modelId="{BC3E19CC-905E-493D-9C64-23E24315D976}">
      <dsp:nvSpPr>
        <dsp:cNvPr id="0" name=""/>
        <dsp:cNvSpPr/>
      </dsp:nvSpPr>
      <dsp:spPr>
        <a:xfrm>
          <a:off x="1941275" y="4383114"/>
          <a:ext cx="7765102" cy="103319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164361" tIns="102057" rIns="164361" bIns="102057" numCol="1" spcCol="1270" anchor="ctr" anchorCtr="0">
          <a:noAutofit/>
        </a:bodyPr>
        <a:lstStyle/>
        <a:p>
          <a:pPr marL="0" lvl="0" indent="0" algn="just" defTabSz="711200">
            <a:lnSpc>
              <a:spcPct val="90000"/>
            </a:lnSpc>
            <a:spcBef>
              <a:spcPct val="0"/>
            </a:spcBef>
            <a:spcAft>
              <a:spcPct val="35000"/>
            </a:spcAft>
            <a:buFont typeface="Arial" panose="020B0604020202020204" pitchFamily="34" charset="0"/>
            <a:buNone/>
          </a:pPr>
          <a:r>
            <a:rPr lang="it-IT" sz="1600" kern="1200" dirty="0"/>
            <a:t>Sebbene richieda impegno, la libera professione permette di gestire autonomamente orari e carichi di lavoro in base alle proprie necessità personali, offrendo un senso di libertà che il cartellino fisso non garantisce</a:t>
          </a:r>
          <a:r>
            <a:rPr lang="it-IT" sz="1500" kern="1200" dirty="0"/>
            <a:t>. </a:t>
          </a:r>
        </a:p>
      </dsp:txBody>
      <dsp:txXfrm>
        <a:off x="1941275" y="4383114"/>
        <a:ext cx="7765102" cy="1033197"/>
      </dsp:txXfrm>
    </dsp:sp>
    <dsp:sp modelId="{6DAF2A1D-1A98-406A-A38D-552186B3A864}">
      <dsp:nvSpPr>
        <dsp:cNvPr id="0" name=""/>
        <dsp:cNvSpPr/>
      </dsp:nvSpPr>
      <dsp:spPr>
        <a:xfrm rot="16200000">
          <a:off x="454038" y="3929075"/>
          <a:ext cx="1033197" cy="1941275"/>
        </a:xfrm>
        <a:prstGeom prst="round2SameRect">
          <a:avLst>
            <a:gd name="adj1" fmla="val 1000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726" tIns="102057" rIns="102726" bIns="102057" numCol="1" spcCol="1270" anchor="ctr" anchorCtr="0">
          <a:noAutofit/>
        </a:bodyPr>
        <a:lstStyle/>
        <a:p>
          <a:pPr marL="0" lvl="0" indent="0" algn="l" defTabSz="800100">
            <a:lnSpc>
              <a:spcPct val="90000"/>
            </a:lnSpc>
            <a:spcBef>
              <a:spcPct val="0"/>
            </a:spcBef>
            <a:spcAft>
              <a:spcPct val="35000"/>
            </a:spcAft>
            <a:buNone/>
          </a:pPr>
          <a:r>
            <a:rPr lang="it-IT" sz="1800" b="1" kern="1200" dirty="0"/>
            <a:t>Flessibilità e gestione del tempo</a:t>
          </a:r>
          <a:endParaRPr lang="it-IT" sz="1800" kern="1200" dirty="0"/>
        </a:p>
      </dsp:txBody>
      <dsp:txXfrm rot="5400000">
        <a:off x="30261" y="4413375"/>
        <a:ext cx="1911014" cy="972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E349EB-0149-48DE-A708-ED7045C51C8F}">
      <dsp:nvSpPr>
        <dsp:cNvPr id="0" name=""/>
        <dsp:cNvSpPr/>
      </dsp:nvSpPr>
      <dsp:spPr>
        <a:xfrm rot="16200000">
          <a:off x="1763" y="744802"/>
          <a:ext cx="3929062" cy="3929062"/>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it-IT" sz="1600" b="0" i="0" u="none" strike="noStrike" kern="1200" cap="none" dirty="0">
              <a:latin typeface="Tahoma" panose="020B0604030504040204" pitchFamily="34" charset="0"/>
              <a:ea typeface="Tahoma" panose="020B0604030504040204" pitchFamily="34" charset="0"/>
              <a:cs typeface="Tahoma" panose="020B0604030504040204" pitchFamily="34" charset="0"/>
              <a:sym typeface="Lato"/>
            </a:rPr>
            <a:t>Il Credito Formativo Professionale (CFP) è l'unità di misura dell'aggiornamento della competenza professionale. È obbligatorio per tutti gli ingegneri iscritti all'Albo per poter esercitare la professione.</a:t>
          </a:r>
          <a:endParaRPr lang="it-IT" sz="1600" kern="1200" dirty="0"/>
        </a:p>
      </dsp:txBody>
      <dsp:txXfrm rot="5400000">
        <a:off x="1764" y="1727067"/>
        <a:ext cx="3241476" cy="1964531"/>
      </dsp:txXfrm>
    </dsp:sp>
    <dsp:sp modelId="{E5A5D9C0-A99C-4698-A952-FE48CE356478}">
      <dsp:nvSpPr>
        <dsp:cNvPr id="0" name=""/>
        <dsp:cNvSpPr/>
      </dsp:nvSpPr>
      <dsp:spPr>
        <a:xfrm rot="5400000">
          <a:off x="4197174" y="744802"/>
          <a:ext cx="3929062" cy="3929062"/>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1 ora di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formazione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corrisponde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generalmente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ad 1 CFP. Per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poter</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svolgere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la libera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professione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è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necessario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possedere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almeno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30 CFP. Il monte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crediti</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massimo</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a:t>
          </a:r>
          <a:r>
            <a:rPr lang="en-US" sz="1600" b="0" i="0" u="none" strike="noStrike" kern="1200" cap="none" dirty="0" err="1">
              <a:solidFill>
                <a:prstClr val="white"/>
              </a:solidFill>
              <a:latin typeface="Tahoma" panose="020B0604030504040204" pitchFamily="34" charset="0"/>
              <a:ea typeface="Tahoma" panose="020B0604030504040204" pitchFamily="34" charset="0"/>
              <a:cs typeface="Tahoma" panose="020B0604030504040204" pitchFamily="34" charset="0"/>
              <a:sym typeface="Lato"/>
            </a:rPr>
            <a:t>cumulabile</a:t>
          </a:r>
          <a:r>
            <a:rPr lang="en-US"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sym typeface="Lato"/>
            </a:rPr>
            <a:t> è di 120 CFP</a:t>
          </a:r>
          <a:endParaRPr lang="it-IT" sz="1600" b="0" i="0" u="none" strike="noStrike" kern="1200" cap="none" dirty="0">
            <a:solidFill>
              <a:prstClr val="white"/>
            </a:solidFill>
            <a:latin typeface="Tahoma" panose="020B0604030504040204" pitchFamily="34" charset="0"/>
            <a:ea typeface="Tahoma" panose="020B0604030504040204" pitchFamily="34" charset="0"/>
            <a:cs typeface="Tahoma" panose="020B0604030504040204" pitchFamily="34" charset="0"/>
          </a:endParaRPr>
        </a:p>
      </dsp:txBody>
      <dsp:txXfrm rot="-5400000">
        <a:off x="4884761" y="1727068"/>
        <a:ext cx="3241476" cy="196453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AB765-622F-450E-9CFB-28FB482E09A9}">
      <dsp:nvSpPr>
        <dsp:cNvPr id="0" name=""/>
        <dsp:cNvSpPr/>
      </dsp:nvSpPr>
      <dsp:spPr>
        <a:xfrm>
          <a:off x="0" y="270933"/>
          <a:ext cx="4876800" cy="487680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213077-5DB8-48F8-856D-FAE4F83B6C5B}">
      <dsp:nvSpPr>
        <dsp:cNvPr id="0" name=""/>
        <dsp:cNvSpPr/>
      </dsp:nvSpPr>
      <dsp:spPr>
        <a:xfrm>
          <a:off x="2438400" y="270933"/>
          <a:ext cx="5689599" cy="4876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it-IT" sz="4100" kern="1200" dirty="0">
              <a:latin typeface="Tahoma" panose="020B0604030504040204" pitchFamily="34" charset="0"/>
              <a:ea typeface="Tahoma" panose="020B0604030504040204" pitchFamily="34" charset="0"/>
              <a:cs typeface="Tahoma" panose="020B0604030504040204" pitchFamily="34" charset="0"/>
            </a:rPr>
            <a:t>Formale</a:t>
          </a:r>
        </a:p>
      </dsp:txBody>
      <dsp:txXfrm>
        <a:off x="2438400" y="270933"/>
        <a:ext cx="2844799" cy="1463043"/>
      </dsp:txXfrm>
    </dsp:sp>
    <dsp:sp modelId="{D8D67049-656C-43DC-9BF2-EE41EE07A129}">
      <dsp:nvSpPr>
        <dsp:cNvPr id="0" name=""/>
        <dsp:cNvSpPr/>
      </dsp:nvSpPr>
      <dsp:spPr>
        <a:xfrm>
          <a:off x="853441" y="1733976"/>
          <a:ext cx="3169916" cy="3169916"/>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6B81A43-D856-4C5B-AA1F-2B1BE2A22DBB}">
      <dsp:nvSpPr>
        <dsp:cNvPr id="0" name=""/>
        <dsp:cNvSpPr/>
      </dsp:nvSpPr>
      <dsp:spPr>
        <a:xfrm>
          <a:off x="2438400" y="1733976"/>
          <a:ext cx="5689599" cy="316991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it-IT" sz="4100" kern="1200" dirty="0">
              <a:latin typeface="Tahoma" panose="020B0604030504040204" pitchFamily="34" charset="0"/>
              <a:ea typeface="Tahoma" panose="020B0604030504040204" pitchFamily="34" charset="0"/>
              <a:cs typeface="Tahoma" panose="020B0604030504040204" pitchFamily="34" charset="0"/>
            </a:rPr>
            <a:t>Non Formale</a:t>
          </a:r>
        </a:p>
      </dsp:txBody>
      <dsp:txXfrm>
        <a:off x="2438400" y="1733976"/>
        <a:ext cx="2844799" cy="1463038"/>
      </dsp:txXfrm>
    </dsp:sp>
    <dsp:sp modelId="{F517142D-05AF-41B2-847B-F7EA0DE40DBB}">
      <dsp:nvSpPr>
        <dsp:cNvPr id="0" name=""/>
        <dsp:cNvSpPr/>
      </dsp:nvSpPr>
      <dsp:spPr>
        <a:xfrm>
          <a:off x="1706880" y="3197014"/>
          <a:ext cx="1463038" cy="1463038"/>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4AC0E24-9F96-4F57-AF40-7DE81942055F}">
      <dsp:nvSpPr>
        <dsp:cNvPr id="0" name=""/>
        <dsp:cNvSpPr/>
      </dsp:nvSpPr>
      <dsp:spPr>
        <a:xfrm>
          <a:off x="2438400" y="3197014"/>
          <a:ext cx="5689599" cy="146303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it-IT" sz="4100" kern="1200" dirty="0">
              <a:latin typeface="Tahoma" panose="020B0604030504040204" pitchFamily="34" charset="0"/>
              <a:ea typeface="Tahoma" panose="020B0604030504040204" pitchFamily="34" charset="0"/>
              <a:cs typeface="Tahoma" panose="020B0604030504040204" pitchFamily="34" charset="0"/>
            </a:rPr>
            <a:t>Informale</a:t>
          </a:r>
        </a:p>
      </dsp:txBody>
      <dsp:txXfrm>
        <a:off x="2438400" y="3197014"/>
        <a:ext cx="2844799" cy="1463038"/>
      </dsp:txXfrm>
    </dsp:sp>
    <dsp:sp modelId="{C9664871-DCD8-43E0-A4CF-19F546063BF6}">
      <dsp:nvSpPr>
        <dsp:cNvPr id="0" name=""/>
        <dsp:cNvSpPr/>
      </dsp:nvSpPr>
      <dsp:spPr>
        <a:xfrm>
          <a:off x="5252703" y="444874"/>
          <a:ext cx="2844799" cy="1463043"/>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Master</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Dottorati</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Lauree</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Corsi universitari con esame finale</a:t>
          </a:r>
        </a:p>
        <a:p>
          <a:pPr marL="171450" lvl="1" indent="-171450" algn="l" defTabSz="711200">
            <a:lnSpc>
              <a:spcPct val="90000"/>
            </a:lnSpc>
            <a:spcBef>
              <a:spcPct val="0"/>
            </a:spcBef>
            <a:spcAft>
              <a:spcPct val="15000"/>
            </a:spcAft>
            <a:buChar char="•"/>
          </a:pPr>
          <a:endParaRPr lang="it-IT" sz="1600" kern="1200" dirty="0">
            <a:latin typeface="Tahoma" panose="020B0604030504040204" pitchFamily="34" charset="0"/>
            <a:ea typeface="Tahoma" panose="020B0604030504040204" pitchFamily="34" charset="0"/>
            <a:cs typeface="Tahoma" panose="020B0604030504040204" pitchFamily="34" charset="0"/>
          </a:endParaRPr>
        </a:p>
        <a:p>
          <a:pPr marL="171450" lvl="1" indent="-171450" algn="l" defTabSz="711200">
            <a:lnSpc>
              <a:spcPct val="90000"/>
            </a:lnSpc>
            <a:spcBef>
              <a:spcPct val="0"/>
            </a:spcBef>
            <a:spcAft>
              <a:spcPct val="15000"/>
            </a:spcAft>
            <a:buChar char="•"/>
          </a:pPr>
          <a:endParaRPr lang="it-IT" sz="1600" kern="1200" dirty="0">
            <a:latin typeface="Tahoma" panose="020B0604030504040204" pitchFamily="34" charset="0"/>
            <a:ea typeface="Tahoma" panose="020B0604030504040204" pitchFamily="34" charset="0"/>
            <a:cs typeface="Tahoma" panose="020B0604030504040204" pitchFamily="34" charset="0"/>
          </a:endParaRPr>
        </a:p>
      </dsp:txBody>
      <dsp:txXfrm>
        <a:off x="5252703" y="444874"/>
        <a:ext cx="2844799" cy="1463043"/>
      </dsp:txXfrm>
    </dsp:sp>
    <dsp:sp modelId="{E8961BAA-840D-4764-ACC5-9A5D689EC67B}">
      <dsp:nvSpPr>
        <dsp:cNvPr id="0" name=""/>
        <dsp:cNvSpPr/>
      </dsp:nvSpPr>
      <dsp:spPr>
        <a:xfrm>
          <a:off x="5283200" y="1733976"/>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Corsi</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Seminari</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Convegni</a:t>
          </a:r>
        </a:p>
      </dsp:txBody>
      <dsp:txXfrm>
        <a:off x="5283200" y="1733976"/>
        <a:ext cx="2844799" cy="1463038"/>
      </dsp:txXfrm>
    </dsp:sp>
    <dsp:sp modelId="{0B6D5910-EC10-41D8-BB23-20BE48C7A7D0}">
      <dsp:nvSpPr>
        <dsp:cNvPr id="0" name=""/>
        <dsp:cNvSpPr/>
      </dsp:nvSpPr>
      <dsp:spPr>
        <a:xfrm>
          <a:off x="5283200" y="3197014"/>
          <a:ext cx="2844799" cy="1463038"/>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Attività professionale (15 CFP l’anno tramite autocertificazione)</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Pubblicazioni tecniche</a:t>
          </a:r>
        </a:p>
        <a:p>
          <a:pPr marL="171450" lvl="1" indent="-171450" algn="l" defTabSz="711200">
            <a:lnSpc>
              <a:spcPct val="90000"/>
            </a:lnSpc>
            <a:spcBef>
              <a:spcPct val="0"/>
            </a:spcBef>
            <a:spcAft>
              <a:spcPct val="15000"/>
            </a:spcAft>
            <a:buChar char="•"/>
          </a:pPr>
          <a:r>
            <a:rPr lang="it-IT" sz="1600" kern="1200" dirty="0">
              <a:latin typeface="Tahoma" panose="020B0604030504040204" pitchFamily="34" charset="0"/>
              <a:ea typeface="Tahoma" panose="020B0604030504040204" pitchFamily="34" charset="0"/>
              <a:cs typeface="Tahoma" panose="020B0604030504040204" pitchFamily="34" charset="0"/>
            </a:rPr>
            <a:t>Brevetti</a:t>
          </a:r>
        </a:p>
      </dsp:txBody>
      <dsp:txXfrm>
        <a:off x="5283200" y="3197014"/>
        <a:ext cx="2844799" cy="1463038"/>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24/layout/VerticalActionList">
  <dgm:title val=""/>
  <dgm:desc val=""/>
  <dgm:catLst>
    <dgm:cat type="list" pri="82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dirChoose">
      <dgm:if name="dirNorm" func="var" arg="dir" op="equ" val="norm">
        <dgm:alg type="lin">
          <dgm:param type="linDir" val="fromT"/>
          <dgm:param type="nodeHorzAlign" val="l"/>
        </dgm:alg>
      </dgm:if>
      <dgm:else name="dirRev">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alg type="composite"/>
        <dgm:shape xmlns:r="http://schemas.openxmlformats.org/officeDocument/2006/relationships" r:blip="">
          <dgm:adjLst/>
        </dgm:shape>
        <dgm:presOf/>
        <dgm:choose name="compositeDir">
          <dgm:if name="compositeNorm" func="var" arg="dir" op="equ" val="norm">
            <dgm:constrLst>
              <dgm:constr type="l" for="ch" forName="bgOutline" refType="w" fact="0.19"/>
              <dgm:constr type="t" for="ch" forName="bgOutline"/>
              <dgm:constr type="w" for="ch" forName="bgOutline" refType="w" fact="0.81"/>
              <dgm:constr type="h" for="ch" forName="bgOutline" refType="h"/>
              <dgm:constr type="l" for="ch" forName="parentText"/>
              <dgm:constr type="t" for="ch" forName="parentText"/>
              <dgm:constr type="w" for="ch" forName="parentText" refType="w" fact="0.2"/>
              <dgm:constr type="h" for="ch" forName="parentText" refType="h"/>
              <dgm:constr type="l" for="ch" forName="descendantText" refType="w" fact="0.2"/>
              <dgm:constr type="t" for="ch" forName="descendantText"/>
              <dgm:constr type="w" for="ch" forName="descendantText" refType="w" fact="0.8"/>
              <dgm:constr type="h" for="ch" forName="descendantText" refType="h"/>
            </dgm:constrLst>
          </dgm:if>
          <dgm:else name="compositeRev">
            <dgm:constrLst>
              <dgm:constr type="l" for="ch" forName="bgOutline"/>
              <dgm:constr type="t" for="ch" forName="bgOutline"/>
              <dgm:constr type="w" for="ch" forName="bgOutline" refType="w" fact="0.81"/>
              <dgm:constr type="h" for="ch" forName="bgOutline" refType="h"/>
              <dgm:constr type="l" for="ch" forName="parentText" refType="w" fact="0.8"/>
              <dgm:constr type="t" for="ch" forName="parentText"/>
              <dgm:constr type="w" for="ch" forName="parentText" refType="w" fact="0.2"/>
              <dgm:constr type="h" for="ch" forName="parentText" refType="h"/>
              <dgm:constr type="l" for="ch" forName="descendantText"/>
              <dgm:constr type="t" for="ch" forName="descendantText"/>
              <dgm:constr type="w" for="ch" forName="descendantText" refType="w" fact="0.8"/>
              <dgm:constr type="h" for="ch" forName="descendantText" refType="h"/>
            </dgm:constrLst>
          </dgm:else>
        </dgm:choose>
        <dgm:ruleLst/>
        <dgm:layoutNode name="bgOutline" styleLbl="fgAcc1">
          <dgm:alg type="sp"/>
          <dgm:choose name="bgOutlineDir">
            <dgm:if name="bgOutlineNorm" func="var" arg="dir" op="equ" val="norm">
              <dgm:shape xmlns:r="http://schemas.openxmlformats.org/officeDocument/2006/relationships" rot="90" type="round2SameRect" r:blip="">
                <dgm:adjLst>
                  <dgm:adj idx="1" val="0.15"/>
                  <dgm:adj idx="2" val="0"/>
                </dgm:adjLst>
              </dgm:shape>
            </dgm:if>
            <dgm:else name="bgOutlineRev">
              <dgm:shape xmlns:r="http://schemas.openxmlformats.org/officeDocument/2006/relationships" rot="-90" type="round2SameRect" r:blip="">
                <dgm:adjLst>
                  <dgm:adj idx="1" val="0.15"/>
                  <dgm:adj idx="2" val="0"/>
                </dgm:adjLst>
              </dgm:shape>
            </dgm:else>
          </dgm:choose>
          <dgm:presOf axis="self"/>
          <dgm:constrLst/>
          <dgm:ruleLst/>
        </dgm:layoutNode>
        <dgm:layoutNode name="parentText" styleLbl="alignNode1">
          <dgm:varLst>
            <dgm:chMax val="1"/>
            <dgm:bulletEnabled/>
          </dgm:varLst>
          <dgm:alg type="tx">
            <dgm:param type="parTxLTRAlign" val="l"/>
            <dgm:param type="parTxRTLAlign" val="r"/>
          </dgm:alg>
          <dgm:choose name="parentShapeDir">
            <dgm:if name="parentShapeNorm" func="var" arg="dir" op="equ" val="norm">
              <dgm:shape xmlns:r="http://schemas.openxmlformats.org/officeDocument/2006/relationships" rot="-90" type="round2SameRect" r:blip="" zOrderOff="3">
                <dgm:adjLst>
                  <dgm:adj idx="1" val="0.1"/>
                </dgm:adjLst>
              </dgm:shape>
            </dgm:if>
            <dgm:else name="parentShapeRev">
              <dgm:shape xmlns:r="http://schemas.openxmlformats.org/officeDocument/2006/relationships" rot="90" type="round2SameRect" r:blip="" zOrderOff="3">
                <dgm:adjLst>
                  <dgm:adj idx="1" val="0.1"/>
                </dgm:adjLst>
              </dgm:shape>
            </dgm:else>
          </dgm:choose>
          <dgm:presOf axis="self" ptType="node"/>
          <dgm:constrLst>
            <dgm:constr type="tMarg" refType="h" fact="0.28"/>
            <dgm:constr type="bMarg" refType="h" fact="0.28"/>
            <dgm:constr type="lMarg" refType="w" fact="0.15"/>
            <dgm:constr type="rMarg" refType="w" fact="0.15"/>
          </dgm:constrLst>
          <dgm:ruleLst>
            <dgm:rule type="primFontSz" val="8" fact="NaN" max="NaN"/>
          </dgm:ruleLst>
        </dgm:layoutNode>
        <dgm:layoutNode name="descendantText" styleLbl="revTx">
          <dgm:varLst>
            <dgm:bulletEnabled/>
          </dgm:varLst>
          <dgm:alg type="tx">
            <dgm:param type="stBulletLvl" val="0"/>
            <dgm:param type="parTxLTRAlign" val="l"/>
            <dgm:param type="shpTxLTRAlignCh" val="l"/>
            <dgm:param type="parTxRTLAlign" val="r"/>
            <dgm:param type="shpTxRTLAlignCh" val="r"/>
          </dgm:alg>
          <dgm:shape xmlns:r="http://schemas.openxmlformats.org/officeDocument/2006/relationships" type="rect" r:blip="" hideGeom="1">
            <dgm:adjLst/>
          </dgm:shape>
          <dgm:presOf axis="des" ptType="node"/>
          <dgm:constrLst>
            <dgm:constr type="primFontSz" val="24"/>
            <dgm:constr type="lMarg" refType="w" fact="0.06"/>
            <dgm:constr type="rMarg" refType="w" fact="0.06"/>
            <dgm:constr type="tMarg" refType="h" fact="0.28"/>
            <dgm:constr type="bMarg" refType="h" fact="0.28"/>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F483D7-05D8-473D-BB70-9F2B561A9C0E}" type="datetimeFigureOut">
              <a:rPr lang="it-IT" smtClean="0"/>
              <a:t>20/05/2026</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C245A3-50D6-40A8-973E-0EC0DDE0829A}" type="slidenum">
              <a:rPr lang="it-IT" smtClean="0"/>
              <a:t>‹N›</a:t>
            </a:fld>
            <a:endParaRPr lang="it-IT"/>
          </a:p>
        </p:txBody>
      </p:sp>
    </p:spTree>
    <p:extLst>
      <p:ext uri="{BB962C8B-B14F-4D97-AF65-F5344CB8AC3E}">
        <p14:creationId xmlns:p14="http://schemas.microsoft.com/office/powerpoint/2010/main" val="3781214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a:t>
            </a:fld>
            <a:endParaRPr lang="it-IT">
              <a:latin typeface="Calibri" panose="020F0502020204030204" pitchFamily="34" charset="0"/>
            </a:endParaRPr>
          </a:p>
        </p:txBody>
      </p:sp>
      <p:sp>
        <p:nvSpPr>
          <p:cNvPr id="27651" name="Rectangle 2"/>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225080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7CB9D1B-7721-4F69-23B2-EABA3932D90D}"/>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D4DBE680-CED3-C467-8532-8E820530D1D7}"/>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10</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4582CC1D-9E2B-53EB-7DEE-2E40EBF82908}"/>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9D86AE7C-4CCC-CD1D-D0CB-406A95B7F8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2952499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BEA6BCD-62F4-8FED-E00A-9E7DDDED646D}"/>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072D112E-10F2-E77F-2CA7-3E1280D866F8}"/>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11</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80A1C1E8-AAC1-D973-B815-8EA09291B97C}"/>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9ED3C822-71E6-C822-6CC2-2B108E7EBAF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4746950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C3090AC-43DB-AA1C-AC74-C7562414C4C6}"/>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F7A37B8A-E1BE-22FC-5B5B-501809142FBB}"/>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12</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52BCCC31-C897-5273-39B2-77A2EFB235F7}"/>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D5F9A1B9-2602-1A57-93C1-9F1D630FB06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912379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DE97818-7D7D-179A-62E6-00E17D86DB1B}"/>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DB2C94D5-88A6-359F-ED66-ECE2923594C8}"/>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13</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D367A95C-5AEB-CAB2-9719-40FD718C7C41}"/>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5C92E02D-236C-454E-4306-C2A371739DF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071272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13C23D2-E14F-76E2-EA20-F91C9BE696F6}"/>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E5EA7FF5-1DE3-C2C7-BF37-5CF814C35DB6}"/>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14</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AA0C89F9-F7B0-1DF8-5BB4-8D3083C8C6D5}"/>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03F8F362-3DF2-D7D4-2D20-73A7264515C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71303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2630CC5-FE7A-6C04-D3FC-9865FA6D592E}"/>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4F2C060F-28E1-5B12-5FED-CFD99865140D}"/>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15</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68E7488C-861C-2FFA-E523-7B1318C1507E}"/>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6CCC892D-B254-2499-C03E-1316EF63E24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2323929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69636C4-D120-8DD1-51CC-11E965332035}"/>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D22B2D4E-A525-F4BC-B29D-A145D7978B74}"/>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16</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0A8801E1-7D4D-369A-1F76-3064CE41EE2B}"/>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A0CAFB81-8D51-498C-3AA8-E706123C33D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2550748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A786FBE8-ACD6-4A6C-16E1-C26805390622}"/>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D47BCE97-8723-F759-3EA4-4B8D9FDAB3DA}"/>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17</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F27CD5C6-C935-C6C2-A91E-CF73678743FE}"/>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C4268D3F-2EB8-799F-BB28-00BB2AA2365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204878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238886DC-491E-1CE2-1771-E11C1BB58819}"/>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F2C90A50-FE2B-896A-4DDB-A2EABCF5DD71}"/>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18</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FA7ED9F0-76CE-1021-BD51-89361AD5B37F}"/>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8DE695DC-889B-69D8-18A9-A3BCC7D2747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673183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6EA032C-1381-C44A-6235-CF8BAE238C4B}"/>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BCC4B697-2F15-9FE4-6BEF-C54A4B9D1BD7}"/>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19</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9964733C-1D83-9784-46A7-1A52686FA49B}"/>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491994FE-F5DA-3DF9-8B06-825D5AA15E8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180634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C07263E-AE2A-79B6-3E65-F85FFE3B770C}"/>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55652951-E3A2-550B-B22A-3C77D875F970}"/>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1C6ACF6E-AF1D-F733-42A8-673CAAE160CB}"/>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BB1472FC-B32A-87CB-3C6F-0F4F34E1866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052617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96E464A-2C9B-6791-6FB4-78C9BF84B9BF}"/>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40025AF0-5404-2CEF-246E-2B1FD091EDA8}"/>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20</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AAAFDF14-6E89-2612-9E74-9C75D63B9A5D}"/>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A06B20C5-3F5D-73A7-8663-2ABB959E00E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745159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AD4096F-3CC6-0C6B-A67B-CB562D2F4B21}"/>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6EC556AA-162F-75B6-2949-1A3C11E71D6E}"/>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21</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1F82947D-1607-CC0F-F223-59D16BD32DC3}"/>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5E053D46-8C5D-B720-62B2-05148CAA0CA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922257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9A19ED1-E989-22D4-1802-3D11305C486A}"/>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C8D1770D-A4C5-54A7-742D-9B5F9CA81884}"/>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22</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BC4270F6-AA1F-78E8-B4C8-9032F12EE985}"/>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85412A73-46A7-4C73-BAB4-7A33C50485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080842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CEBB9B0-4BB1-E7E3-A712-7017B7CF4B7B}"/>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CC9204AC-F4A3-77F0-8A01-6E35A51E40DD}"/>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23</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A1061AFF-CB5A-7589-6A24-32F251479C76}"/>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25E7C9CE-7F4F-DA37-5F6A-DD92D7B0DAE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5065156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5A6186BA-1688-D911-BEDF-B4CAB55145CF}"/>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A0FF2FFE-C649-BBB5-67F8-5AAD7B3501C4}"/>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24</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7C85CAEB-F735-4F80-AD35-8292807399FB}"/>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8237596C-AB17-73B3-A2D6-6CA2376C44F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627657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C584C494-1DD1-2543-CEBD-87EA5C8E2F17}"/>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A3F2CAA9-4D4E-AEE8-B9E2-9487E73BAC6B}"/>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25</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128B50D9-CFCF-B99B-DD83-35105B7FC12C}"/>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E8353710-56AE-A2C8-3249-5563EFCB4B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728491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7FADEE3-7F47-B5D5-F1C8-B178DBFDEAAB}"/>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494208F7-EA05-3C0C-DA32-587CBE850873}"/>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26</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F5C74A57-2161-55B9-DC58-A6EC550A60A9}"/>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7F13112B-A6BF-729B-DB76-ED6E05D0EEF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517108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id="{9E7ABB4D-6C0D-B0E0-94B4-CBFB3E0767DE}"/>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id="{1EA5F355-A4F5-AB69-852F-7AB265ABC6F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a:extLst>
              <a:ext uri="{FF2B5EF4-FFF2-40B4-BE49-F238E27FC236}">
                <a16:creationId xmlns:a16="http://schemas.microsoft.com/office/drawing/2014/main" id="{44DC9315-0C11-05A0-1CC4-4C03E17AE8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20985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 name="Google Shape;13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a:extLst>
            <a:ext uri="{FF2B5EF4-FFF2-40B4-BE49-F238E27FC236}">
              <a16:creationId xmlns:a16="http://schemas.microsoft.com/office/drawing/2014/main" id="{4EB9C328-F079-E472-A7FB-43DBE32F9893}"/>
            </a:ext>
          </a:extLst>
        </p:cNvPr>
        <p:cNvGrpSpPr/>
        <p:nvPr/>
      </p:nvGrpSpPr>
      <p:grpSpPr>
        <a:xfrm>
          <a:off x="0" y="0"/>
          <a:ext cx="0" cy="0"/>
          <a:chOff x="0" y="0"/>
          <a:chExt cx="0" cy="0"/>
        </a:xfrm>
      </p:grpSpPr>
      <p:sp>
        <p:nvSpPr>
          <p:cNvPr id="162" name="Google Shape;162;p8:notes">
            <a:extLst>
              <a:ext uri="{FF2B5EF4-FFF2-40B4-BE49-F238E27FC236}">
                <a16:creationId xmlns:a16="http://schemas.microsoft.com/office/drawing/2014/main" id="{76D134ED-D2A2-DDF4-B75D-104E9E34246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3" name="Google Shape;163;p8:notes">
            <a:extLst>
              <a:ext uri="{FF2B5EF4-FFF2-40B4-BE49-F238E27FC236}">
                <a16:creationId xmlns:a16="http://schemas.microsoft.com/office/drawing/2014/main" id="{D463224A-CC4B-2718-59D9-F79A29DBC93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698360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246DC49F-D147-3997-925D-AE3B0A3C6BB9}"/>
            </a:ext>
          </a:extLst>
        </p:cNvPr>
        <p:cNvGrpSpPr/>
        <p:nvPr/>
      </p:nvGrpSpPr>
      <p:grpSpPr>
        <a:xfrm>
          <a:off x="0" y="0"/>
          <a:ext cx="0" cy="0"/>
          <a:chOff x="0" y="0"/>
          <a:chExt cx="0" cy="0"/>
        </a:xfrm>
      </p:grpSpPr>
      <p:sp>
        <p:nvSpPr>
          <p:cNvPr id="112" name="Google Shape;112;p4:notes">
            <a:extLst>
              <a:ext uri="{FF2B5EF4-FFF2-40B4-BE49-F238E27FC236}">
                <a16:creationId xmlns:a16="http://schemas.microsoft.com/office/drawing/2014/main" id="{CD3D9DE8-3F93-02A9-A1E6-342969B2E9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p4:notes">
            <a:extLst>
              <a:ext uri="{FF2B5EF4-FFF2-40B4-BE49-F238E27FC236}">
                <a16:creationId xmlns:a16="http://schemas.microsoft.com/office/drawing/2014/main" id="{AB275D3E-2573-5A0C-92D6-05A3BA51BB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70509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905CCA42-4459-07F4-5ED5-2DA8ADA5C508}"/>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CFD8581E-686A-C665-2E91-CB93225EEEBB}"/>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32</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E56496B9-409B-D85C-F748-E2328E6E0607}"/>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1775E31D-1838-3E1E-96DB-922FB6777A6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481462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a:extLst>
            <a:ext uri="{FF2B5EF4-FFF2-40B4-BE49-F238E27FC236}">
              <a16:creationId xmlns:a16="http://schemas.microsoft.com/office/drawing/2014/main" id="{77982E83-E202-B1E3-F481-A41C24EE12D2}"/>
            </a:ext>
          </a:extLst>
        </p:cNvPr>
        <p:cNvGrpSpPr/>
        <p:nvPr/>
      </p:nvGrpSpPr>
      <p:grpSpPr>
        <a:xfrm>
          <a:off x="0" y="0"/>
          <a:ext cx="0" cy="0"/>
          <a:chOff x="0" y="0"/>
          <a:chExt cx="0" cy="0"/>
        </a:xfrm>
      </p:grpSpPr>
      <p:sp>
        <p:nvSpPr>
          <p:cNvPr id="241" name="Google Shape;241;p12:notes">
            <a:extLst>
              <a:ext uri="{FF2B5EF4-FFF2-40B4-BE49-F238E27FC236}">
                <a16:creationId xmlns:a16="http://schemas.microsoft.com/office/drawing/2014/main" id="{79D29B14-1608-3402-1219-0B9E88DB93A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2" name="Google Shape;242;p12:notes">
            <a:extLst>
              <a:ext uri="{FF2B5EF4-FFF2-40B4-BE49-F238E27FC236}">
                <a16:creationId xmlns:a16="http://schemas.microsoft.com/office/drawing/2014/main" id="{1D29EBA6-9FC9-F129-614C-6624B772F20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07839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a:extLst>
            <a:ext uri="{FF2B5EF4-FFF2-40B4-BE49-F238E27FC236}">
              <a16:creationId xmlns:a16="http://schemas.microsoft.com/office/drawing/2014/main" id="{E3B9EA5B-E87D-66BA-F744-3838C0724F85}"/>
            </a:ext>
          </a:extLst>
        </p:cNvPr>
        <p:cNvGrpSpPr/>
        <p:nvPr/>
      </p:nvGrpSpPr>
      <p:grpSpPr>
        <a:xfrm>
          <a:off x="0" y="0"/>
          <a:ext cx="0" cy="0"/>
          <a:chOff x="0" y="0"/>
          <a:chExt cx="0" cy="0"/>
        </a:xfrm>
      </p:grpSpPr>
      <p:sp>
        <p:nvSpPr>
          <p:cNvPr id="191" name="Google Shape;191;p10:notes">
            <a:extLst>
              <a:ext uri="{FF2B5EF4-FFF2-40B4-BE49-F238E27FC236}">
                <a16:creationId xmlns:a16="http://schemas.microsoft.com/office/drawing/2014/main" id="{64D0147F-A4CB-53B8-A72B-004F3F2BE09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2" name="Google Shape;192;p10:notes">
            <a:extLst>
              <a:ext uri="{FF2B5EF4-FFF2-40B4-BE49-F238E27FC236}">
                <a16:creationId xmlns:a16="http://schemas.microsoft.com/office/drawing/2014/main" id="{4A494316-CE2B-9157-E50C-5C1816EDF6B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0522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8EC36B5A-1518-2408-8D98-16FBC2D9C2D1}"/>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03F6BD06-0C5C-4233-F022-DF51D5529EFE}"/>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6</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38681252-7297-B72D-0E77-ECF13D162E4F}"/>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64A4622B-2BC6-EC19-4DA8-FC8E452E0B8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7295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9432721-1381-C84C-1FFD-6D8089D37F72}"/>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78CBA44F-F644-E7E5-0873-9B1436AEE87C}"/>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7</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D52A539F-D1C9-2E78-E182-8AF73000703A}"/>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D3DB25C7-CCC5-E867-0C1B-39952D95D66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851476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715B85B-B117-2482-407B-58F93FF428CC}"/>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2ABE41AE-D2F6-2668-BEC0-F15F96861095}"/>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8</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A9877376-FC46-5303-69A7-051B7C7CF5F8}"/>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10AC2696-BA9C-260B-2EE2-481F9B5533C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760119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798EE06C-2D8B-C7DB-E6DD-3B47840985A1}"/>
            </a:ext>
          </a:extLst>
        </p:cNvPr>
        <p:cNvGrpSpPr/>
        <p:nvPr/>
      </p:nvGrpSpPr>
      <p:grpSpPr>
        <a:xfrm>
          <a:off x="0" y="0"/>
          <a:ext cx="0" cy="0"/>
          <a:chOff x="0" y="0"/>
          <a:chExt cx="0" cy="0"/>
        </a:xfrm>
      </p:grpSpPr>
      <p:sp>
        <p:nvSpPr>
          <p:cNvPr id="55298" name="Rectangle 7">
            <a:extLst>
              <a:ext uri="{FF2B5EF4-FFF2-40B4-BE49-F238E27FC236}">
                <a16:creationId xmlns:a16="http://schemas.microsoft.com/office/drawing/2014/main" id="{9896483B-3AAB-B9B9-9BA5-6C7B832CD730}"/>
              </a:ext>
            </a:extLst>
          </p:cNvPr>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9</a:t>
            </a:fld>
            <a:endParaRPr lang="it-IT">
              <a:latin typeface="Calibri" panose="020F0502020204030204" pitchFamily="34" charset="0"/>
            </a:endParaRPr>
          </a:p>
        </p:txBody>
      </p:sp>
      <p:sp>
        <p:nvSpPr>
          <p:cNvPr id="27651" name="Rectangle 2">
            <a:extLst>
              <a:ext uri="{FF2B5EF4-FFF2-40B4-BE49-F238E27FC236}">
                <a16:creationId xmlns:a16="http://schemas.microsoft.com/office/drawing/2014/main" id="{EC32946E-A66A-C5A7-1DC1-040C29960FB6}"/>
              </a:ext>
            </a:extLst>
          </p:cNvPr>
          <p:cNvSpPr>
            <a:spLocks noGrp="1" noRot="1" noChangeAspect="1" noChangeArrowheads="1" noTextEdit="1"/>
          </p:cNvSpPr>
          <p:nvPr>
            <p:ph type="sldImg"/>
          </p:nvPr>
        </p:nvSpPr>
        <p:spPr bwMode="auto">
          <a:xfrm>
            <a:off x="-142875" y="869950"/>
            <a:ext cx="7637463"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a:extLst>
              <a:ext uri="{FF2B5EF4-FFF2-40B4-BE49-F238E27FC236}">
                <a16:creationId xmlns:a16="http://schemas.microsoft.com/office/drawing/2014/main" id="{D5D5DD45-DF7B-E337-8D1D-63B692E4392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1014885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1B490B-80DD-37E4-1615-8483BE9140FB}"/>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14E8A73-5955-7952-95EE-C9ECDDA35F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22C9A63-CD56-45F2-05F8-DED02959C45C}"/>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6A5BCFCD-0AAF-45A2-CE95-41530597D25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40FFA33-EA58-07A9-D910-C6F000788D4B}"/>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2807446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0ADEEE1-6215-A1BD-7FB0-EE00DEF01EBB}"/>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5FA1ECF-718D-3E81-55D4-153ADD891651}"/>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D0C2EF1-BB5B-B393-C2D4-82E3F021DAC2}"/>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A06F76AA-13A5-A57E-71BF-1A3CE1B6AC3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42F7283-D5C8-5E6D-395F-211DA868430C}"/>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2212768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952B2285-8DE5-87B9-20E4-1887151F17C6}"/>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43AD689-0E21-E0E1-EBD4-DF4EC13E7FC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96A282D-6FA8-FE6D-B35F-4F0212FF9E63}"/>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9D6A188C-3F0B-8175-047F-86BBB59EC08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B595D66-D160-1F19-806A-6AC64A214229}"/>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348210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914400" y="609600"/>
            <a:ext cx="10363200" cy="1143000"/>
          </a:xfrm>
        </p:spPr>
        <p:txBody>
          <a:bodyPr/>
          <a:lstStyle/>
          <a:p>
            <a:r>
              <a:rPr lang="it-IT"/>
              <a:t>Fare clic per modificare lo stile del titolo</a:t>
            </a:r>
          </a:p>
        </p:txBody>
      </p:sp>
      <p:sp>
        <p:nvSpPr>
          <p:cNvPr id="3" name="Segnaposto data 2"/>
          <p:cNvSpPr>
            <a:spLocks noGrp="1"/>
          </p:cNvSpPr>
          <p:nvPr>
            <p:ph type="dt" sz="half" idx="10"/>
          </p:nvPr>
        </p:nvSpPr>
        <p:spPr>
          <a:xfrm>
            <a:off x="914400" y="6248400"/>
            <a:ext cx="2540000" cy="457200"/>
          </a:xfrm>
        </p:spPr>
        <p:txBody>
          <a:bodyPr/>
          <a:lstStyle>
            <a:lvl1pPr>
              <a:defRPr/>
            </a:lvl1pPr>
          </a:lstStyle>
          <a:p>
            <a:pPr>
              <a:defRPr/>
            </a:pPr>
            <a:endParaRPr lang="it-IT"/>
          </a:p>
        </p:txBody>
      </p:sp>
      <p:sp>
        <p:nvSpPr>
          <p:cNvPr id="4" name="Segnaposto piè di pagina 3"/>
          <p:cNvSpPr>
            <a:spLocks noGrp="1"/>
          </p:cNvSpPr>
          <p:nvPr>
            <p:ph type="ftr" sz="quarter" idx="11"/>
          </p:nvPr>
        </p:nvSpPr>
        <p:spPr>
          <a:xfrm>
            <a:off x="4165600" y="6248400"/>
            <a:ext cx="3860800" cy="457200"/>
          </a:xfrm>
        </p:spPr>
        <p:txBody>
          <a:bodyPr/>
          <a:lstStyle>
            <a:lvl1pPr>
              <a:defRPr/>
            </a:lvl1pPr>
          </a:lstStyle>
          <a:p>
            <a:pPr>
              <a:defRPr/>
            </a:pPr>
            <a:endParaRPr lang="it-IT"/>
          </a:p>
        </p:txBody>
      </p:sp>
      <p:sp>
        <p:nvSpPr>
          <p:cNvPr id="5" name="Segnaposto numero diapositiva 4"/>
          <p:cNvSpPr>
            <a:spLocks noGrp="1"/>
          </p:cNvSpPr>
          <p:nvPr>
            <p:ph type="sldNum" sz="quarter" idx="12"/>
          </p:nvPr>
        </p:nvSpPr>
        <p:spPr>
          <a:xfrm>
            <a:off x="8737600" y="6248400"/>
            <a:ext cx="2540000" cy="457200"/>
          </a:xfrm>
        </p:spPr>
        <p:txBody>
          <a:bodyPr/>
          <a:lstStyle>
            <a:lvl1pPr>
              <a:defRPr/>
            </a:lvl1pPr>
          </a:lstStyle>
          <a:p>
            <a:fld id="{59D4F174-39F4-4D70-8949-1CFAB148E16E}" type="slidenum">
              <a:rPr lang="it-IT"/>
              <a:pPr/>
              <a:t>‹N›</a:t>
            </a:fld>
            <a:endParaRPr lang="it-IT"/>
          </a:p>
        </p:txBody>
      </p:sp>
    </p:spTree>
    <p:extLst>
      <p:ext uri="{BB962C8B-B14F-4D97-AF65-F5344CB8AC3E}">
        <p14:creationId xmlns:p14="http://schemas.microsoft.com/office/powerpoint/2010/main" val="51294073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370798-DCB1-EE42-DF61-E5AF74086F8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BA93A22-D33D-A354-E967-1622B235253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809F5A3F-6371-3D44-9F10-A44DFB8AD8CB}"/>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D8D67A16-23ED-9B12-4E7A-B3D841D35DC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422E0FC-AB44-8664-6467-FCCF77B7EDB1}"/>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2589003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4BC47F-7D75-EA9F-90FA-7BE5D16BFC04}"/>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B276830C-EA65-7137-881F-965764AFD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52944C6E-C971-7DF8-B013-2EA3D837ECE7}"/>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7DF25D94-4324-8656-F9F9-9612473C636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D87E03A-8672-F02A-90E3-4A94BA58EB69}"/>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98658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9A05D0-0DDF-4FF6-4EF4-3E9F16E6094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6F1FD0E-E735-7AE7-92DB-2D2F8204532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6ED9B364-7E32-4503-E9D5-4D41BBD16278}"/>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FC3C3585-FDF9-785C-C727-2CC8B4A67BCC}"/>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6" name="Segnaposto piè di pagina 5">
            <a:extLst>
              <a:ext uri="{FF2B5EF4-FFF2-40B4-BE49-F238E27FC236}">
                <a16:creationId xmlns:a16="http://schemas.microsoft.com/office/drawing/2014/main" id="{BED9E75D-3EBD-EA20-FD96-167EE0F4330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16660B9-2A58-4F45-082C-051D9B46E508}"/>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3738377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02898B0-C27F-6BF4-348C-C726077EDB8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942C5589-3EEC-59D0-51AD-440AE2F3EE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C2EDF69-42CE-9BD4-0AD8-915822F8975F}"/>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3B5AA7E1-B19D-95B1-414A-3476A21439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87EF2DA-7B91-9ACE-2EF7-C2A0BCA45DCB}"/>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CF9446F2-E18C-D868-114A-0E3CA27DD58D}"/>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8" name="Segnaposto piè di pagina 7">
            <a:extLst>
              <a:ext uri="{FF2B5EF4-FFF2-40B4-BE49-F238E27FC236}">
                <a16:creationId xmlns:a16="http://schemas.microsoft.com/office/drawing/2014/main" id="{0BA30ABB-C3E2-6D41-4485-CB607ED5C953}"/>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01FBAF5D-2132-409D-8A5E-3DF68F991212}"/>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1699170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BA7C52-ECC5-97C0-3DEB-25D47BCD4455}"/>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CBB0C754-9702-759C-7837-0C2F6A2360A8}"/>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4" name="Segnaposto piè di pagina 3">
            <a:extLst>
              <a:ext uri="{FF2B5EF4-FFF2-40B4-BE49-F238E27FC236}">
                <a16:creationId xmlns:a16="http://schemas.microsoft.com/office/drawing/2014/main" id="{91F24C43-3179-6D32-1BF2-0F6521F934E2}"/>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A79DB96-ECC5-2025-CD85-DA7E720DFE7F}"/>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1911485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BCB32C9-B08F-106B-40B0-44DB6D1BF8AB}"/>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3" name="Segnaposto piè di pagina 2">
            <a:extLst>
              <a:ext uri="{FF2B5EF4-FFF2-40B4-BE49-F238E27FC236}">
                <a16:creationId xmlns:a16="http://schemas.microsoft.com/office/drawing/2014/main" id="{01C4A242-8D0D-C930-9522-433A2EFECAEF}"/>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3742B3AC-BA43-582E-1A12-95A9B118C8E0}"/>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4195157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00F6DD9-70F6-7226-BE3A-7EB92BC7375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1FDDD9C-471E-B309-40AE-F225E93D24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9760983D-79CB-4727-45CB-2BE69FCDFF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38D5720-2123-F964-EA75-0D9E78183B4D}"/>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6" name="Segnaposto piè di pagina 5">
            <a:extLst>
              <a:ext uri="{FF2B5EF4-FFF2-40B4-BE49-F238E27FC236}">
                <a16:creationId xmlns:a16="http://schemas.microsoft.com/office/drawing/2014/main" id="{5D2A61EE-3392-A17D-FF07-5A13686F73A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A79741A-FFDF-345B-A455-6E458A5FFD42}"/>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2166069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F1D248-E925-8FBB-C82A-EA267D6987C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BDEFB17A-68B0-A0FD-30A1-FDC3BD56B9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1CB8EAC1-F797-B64F-9FAF-FCA5893D50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F5712814-90C1-570B-9758-386ADFED94AC}"/>
              </a:ext>
            </a:extLst>
          </p:cNvPr>
          <p:cNvSpPr>
            <a:spLocks noGrp="1"/>
          </p:cNvSpPr>
          <p:nvPr>
            <p:ph type="dt" sz="half" idx="10"/>
          </p:nvPr>
        </p:nvSpPr>
        <p:spPr/>
        <p:txBody>
          <a:bodyPr/>
          <a:lstStyle/>
          <a:p>
            <a:fld id="{8B83944B-2CEA-4657-8220-06CF7A1EAFE9}" type="datetimeFigureOut">
              <a:rPr lang="it-IT" smtClean="0"/>
              <a:t>20/05/2026</a:t>
            </a:fld>
            <a:endParaRPr lang="it-IT"/>
          </a:p>
        </p:txBody>
      </p:sp>
      <p:sp>
        <p:nvSpPr>
          <p:cNvPr id="6" name="Segnaposto piè di pagina 5">
            <a:extLst>
              <a:ext uri="{FF2B5EF4-FFF2-40B4-BE49-F238E27FC236}">
                <a16:creationId xmlns:a16="http://schemas.microsoft.com/office/drawing/2014/main" id="{6A2FD9A9-C9B0-5E16-83AC-255F886506B0}"/>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302A3359-6FCE-46CB-F9ED-951E97C205F5}"/>
              </a:ext>
            </a:extLst>
          </p:cNvPr>
          <p:cNvSpPr>
            <a:spLocks noGrp="1"/>
          </p:cNvSpPr>
          <p:nvPr>
            <p:ph type="sldNum" sz="quarter" idx="12"/>
          </p:nvPr>
        </p:nvSpPr>
        <p:spPr/>
        <p:txBody>
          <a:bodyPr/>
          <a:lstStyle/>
          <a:p>
            <a:fld id="{36F596A1-4382-4E36-97FE-02503BAC5E9E}" type="slidenum">
              <a:rPr lang="it-IT" smtClean="0"/>
              <a:t>‹N›</a:t>
            </a:fld>
            <a:endParaRPr lang="it-IT"/>
          </a:p>
        </p:txBody>
      </p:sp>
    </p:spTree>
    <p:extLst>
      <p:ext uri="{BB962C8B-B14F-4D97-AF65-F5344CB8AC3E}">
        <p14:creationId xmlns:p14="http://schemas.microsoft.com/office/powerpoint/2010/main" val="3679078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D41D1566-8CE4-598C-E311-6B27C08FFC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F4658F9-7CE8-0B8D-DEAF-8F6B9E3777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81B5D6A-F121-ACC0-BB68-184B1CCB26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83944B-2CEA-4657-8220-06CF7A1EAFE9}" type="datetimeFigureOut">
              <a:rPr lang="it-IT" smtClean="0"/>
              <a:t>20/05/2026</a:t>
            </a:fld>
            <a:endParaRPr lang="it-IT"/>
          </a:p>
        </p:txBody>
      </p:sp>
      <p:sp>
        <p:nvSpPr>
          <p:cNvPr id="5" name="Segnaposto piè di pagina 4">
            <a:extLst>
              <a:ext uri="{FF2B5EF4-FFF2-40B4-BE49-F238E27FC236}">
                <a16:creationId xmlns:a16="http://schemas.microsoft.com/office/drawing/2014/main" id="{2B08F65C-FE04-AF02-99C4-A1CFBE7D2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69F2F3B3-AC3C-F291-6E0B-93E5F2D7EC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F596A1-4382-4E36-97FE-02503BAC5E9E}" type="slidenum">
              <a:rPr lang="it-IT" smtClean="0"/>
              <a:t>‹N›</a:t>
            </a:fld>
            <a:endParaRPr lang="it-IT"/>
          </a:p>
        </p:txBody>
      </p:sp>
    </p:spTree>
    <p:extLst>
      <p:ext uri="{BB962C8B-B14F-4D97-AF65-F5344CB8AC3E}">
        <p14:creationId xmlns:p14="http://schemas.microsoft.com/office/powerpoint/2010/main" val="14864903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gif"/><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https://www.google.com/search?q=Testo+Unico+sul+Pubblico+Impiego+-+TUPI&amp;sca_esv=0cd8414acae759f0&amp;sxsrf=ANbL-n5811WmSskUjoNVoSFGDy41Z-4opw%3A1777797806888&amp;ei=rgr3acrvNefp7_UP7eGauQE&amp;biw=1920&amp;bih=919&amp;ved=2ahUKEwiMmY_L4JyUAxUugP0HHbr3HVIQgK4QegYIAQgAEAM&amp;uact=5&amp;oq=D.Lgs.+n.+165%2F2001+&amp;gs_lp=Egxnd3Mtd2l6LXNlcnAiE0QuTGdzLiBuLiAxNjUvMjAwMSAyBhAAGBYYHjIGEAAYFhgeMgYQABgWGB4yBhAAGBYYHjIGEAAYFhgeMgYQABgWGB4yBhAAGBYYHjIGEAAYFhgeMgYQABgWGB4yBhAAGBYYHkiwBVAAWABwAHgBkAEAmAFhoAFhqgEBMbgBA8gBAPgBAvgBAZgCAaACaZgDAJIHAzAuMaAHygeyBwMwLjG4B2nCBwMyLTHIBwWACAE&amp;sclient=gws-wiz-serp"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2.gif"/><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www.ording.roma.it/" TargetMode="External"/><Relationship Id="rId7" Type="http://schemas.openxmlformats.org/officeDocument/2006/relationships/hyperlink" Target="https://www.normattiva.it/uri-res/N2Ls?urn:nir:stato:codice.civile:1942-03-16;262~art2105"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2.gi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ording.roma.it/" TargetMode="External"/><Relationship Id="rId7" Type="http://schemas.openxmlformats.org/officeDocument/2006/relationships/hyperlink" Target="https://www.brocardi.it/massimario/83743.html"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hyperlink" Target="https://www.brocardi.it/massimario/83746.html"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www.ording.roma.it/" TargetMode="External"/><Relationship Id="rId7" Type="http://schemas.openxmlformats.org/officeDocument/2006/relationships/hyperlink" Target="https://www.brocardi.it/massimario/83741.html"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hyperlink" Target="https://www.brocardi.it/massimario/74736.html"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www.ording.roma.it/" TargetMode="External"/><Relationship Id="rId7" Type="http://schemas.openxmlformats.org/officeDocument/2006/relationships/hyperlink" Target="https://www.brocardi.it/massimario/74732.html"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hyperlink" Target="https://www.brocardi.it/massimario/83734.html"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https://www.brocardi.it/massimario/83745.html"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2.gif"/><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2.gi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www.ording.roma.it/" TargetMode="Externa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hyperlink" Target="http://www.ording.roma.it/" TargetMode="External"/><Relationship Id="rId7" Type="http://schemas.openxmlformats.org/officeDocument/2006/relationships/diagramQuickStyle" Target="../diagrams/quickStyle5.xml"/><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diagramLayout" Target="../diagrams/layout5.xml"/><Relationship Id="rId5" Type="http://schemas.openxmlformats.org/officeDocument/2006/relationships/diagramData" Target="../diagrams/data5.xml"/><Relationship Id="rId10" Type="http://schemas.openxmlformats.org/officeDocument/2006/relationships/image" Target="../media/image11.jpeg"/><Relationship Id="rId4" Type="http://schemas.openxmlformats.org/officeDocument/2006/relationships/image" Target="../media/image1.png"/><Relationship Id="rId9" Type="http://schemas.microsoft.com/office/2007/relationships/diagramDrawing" Target="../diagrams/drawing5.xml"/></Relationships>
</file>

<file path=ppt/slides/_rels/slide2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5.png"/><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1.png"/><Relationship Id="rId10" Type="http://schemas.microsoft.com/office/2007/relationships/diagramDrawing" Target="../diagrams/drawing1.xml"/><Relationship Id="rId4" Type="http://schemas.openxmlformats.org/officeDocument/2006/relationships/hyperlink" Target="http://www.ording.roma.it/" TargetMode="External"/><Relationship Id="rId9" Type="http://schemas.openxmlformats.org/officeDocument/2006/relationships/diagramColors" Target="../diagrams/colors1.xml"/></Relationships>
</file>

<file path=ppt/slides/_rels/slide30.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hyperlink" Target="http://www.ording.roma.it/" TargetMode="External"/><Relationship Id="rId7" Type="http://schemas.openxmlformats.org/officeDocument/2006/relationships/diagramQuickStyle" Target="../diagrams/quickStyle6.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Layout" Target="../diagrams/layout6.xml"/><Relationship Id="rId5" Type="http://schemas.openxmlformats.org/officeDocument/2006/relationships/diagramData" Target="../diagrams/data6.xml"/><Relationship Id="rId4" Type="http://schemas.openxmlformats.org/officeDocument/2006/relationships/image" Target="../media/image1.png"/><Relationship Id="rId9" Type="http://schemas.microsoft.com/office/2007/relationships/diagramDrawing" Target="../diagrams/drawing6.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www.ording.roma.it/"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2.gif"/><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hyperlink" Target="http://www.ording.roma.it/" TargetMode="External"/><Relationship Id="rId7" Type="http://schemas.openxmlformats.org/officeDocument/2006/relationships/diagramQuickStyle" Target="../diagrams/quickStyle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pn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hyperlink" Target="http://www.ording.roma.it/" TargetMode="External"/><Relationship Id="rId7" Type="http://schemas.openxmlformats.org/officeDocument/2006/relationships/diagramQuickStyle" Target="../diagrams/quickStyle3.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png"/><Relationship Id="rId9" Type="http://schemas.microsoft.com/office/2007/relationships/diagramDrawing" Target="../diagrams/drawing3.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hyperlink" Target="http://www.ording.roma.it/" TargetMode="External"/><Relationship Id="rId7" Type="http://schemas.openxmlformats.org/officeDocument/2006/relationships/diagramLayout" Target="../diagrams/layout4.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Data" Target="../diagrams/data4.xml"/><Relationship Id="rId5" Type="http://schemas.openxmlformats.org/officeDocument/2006/relationships/image" Target="../media/image2.gif"/><Relationship Id="rId10" Type="http://schemas.microsoft.com/office/2007/relationships/diagramDrawing" Target="../diagrams/drawing4.xml"/><Relationship Id="rId4" Type="http://schemas.openxmlformats.org/officeDocument/2006/relationships/image" Target="../media/image1.png"/><Relationship Id="rId9" Type="http://schemas.openxmlformats.org/officeDocument/2006/relationships/diagramColors" Target="../diagrams/colors4.xml"/></Relationships>
</file>

<file path=ppt/slides/_rels/slide7.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2.gif"/><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www.ording.roma.it/" TargetMode="External"/><Relationship Id="rId7"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hyperlink" Target="https://www.google.com/search?q=I+pubblici+impiegati+sono+al+servizio+esclusivo+della+Nazione&amp;oq=dell%E2%80%99art.+98%2C+comma+1%2C+della+Costituzione&amp;gs_lcrp=EgZjaHJvbWUyBggAEEUYOTIJCAEQIRgKGKAB0gEJMTUyM2owajE1qAIIsAIB8QVca_J0ZA5HeA&amp;sourceid=chrome&amp;ie=UTF-8&amp;mstk=AUtExfDwYnbgVWsd1BHcnUwr3Vcf3-QhEgkTsMmkXMOneer2AWXv9rLF2uxo99LaCJEDFmdAOJUhV0HVha7-6iGsZ8kQ_icuu2CljWeLcL1EJ_HWjv1Ld7qWg8tYt2x_qoMkj9QrapsY7k7JdWHBWp6oYTh0M2QekQB6UFgMWFg8Dj0DitOlR_YMti5HYxGdYVZsZCoGrfKUD_AVqwEJ4DpN80jdWxACWdjERsoricITNvaEntcQ4u_ouIoS4WFOrJDt_nvneSEeAoTaBbHfv-y7jKljr1XleCT8KZ8UqD8vw6kgUA&amp;csui=3&amp;ved=2ahUKEwj195KV65yUAxWhgv0HHVuxBbYQgK4QegQIARAB" TargetMode="External"/><Relationship Id="rId5" Type="http://schemas.openxmlformats.org/officeDocument/2006/relationships/image" Target="../media/image2.gif"/><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4"/>
          <p:cNvSpPr txBox="1">
            <a:spLocks noChangeArrowheads="1"/>
          </p:cNvSpPr>
          <p:nvPr/>
        </p:nvSpPr>
        <p:spPr bwMode="auto">
          <a:xfrm>
            <a:off x="2450237" y="166662"/>
            <a:ext cx="7040477" cy="5517232"/>
          </a:xfrm>
          <a:prstGeom prst="rect">
            <a:avLst/>
          </a:prstGeom>
          <a:noFill/>
          <a:ln w="9525">
            <a:noFill/>
            <a:round/>
            <a:headEnd/>
            <a:tailEnd/>
          </a:ln>
        </p:spPr>
        <p:txBody>
          <a:bodyPr lIns="67500" tIns="33750" rIns="67500" bIns="33750"/>
          <a:lstStyle/>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2400" b="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2400" b="1" i="1" cap="all" dirty="0">
                <a:solidFill>
                  <a:srgbClr val="002060"/>
                </a:solidFill>
                <a:latin typeface="Arial" pitchFamily="34" charset="0"/>
                <a:cs typeface="Arial" pitchFamily="34" charset="0"/>
              </a:rPr>
              <a:t>Ingegnere dipendente e attività professionale</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2400" b="1" i="1" cap="all"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600" b="1" i="1" cap="all" dirty="0">
                <a:solidFill>
                  <a:srgbClr val="002060"/>
                </a:solidFill>
                <a:latin typeface="Arial" pitchFamily="34" charset="0"/>
                <a:cs typeface="Arial" pitchFamily="34" charset="0"/>
              </a:rPr>
              <a:t>Seminario «Ingegnere </a:t>
            </a:r>
            <a:r>
              <a:rPr lang="it-IT" sz="1600" b="1" i="1" cap="all" dirty="0" err="1">
                <a:solidFill>
                  <a:srgbClr val="002060"/>
                </a:solidFill>
                <a:latin typeface="Arial" pitchFamily="34" charset="0"/>
                <a:cs typeface="Arial" pitchFamily="34" charset="0"/>
              </a:rPr>
              <a:t>DipendeNte</a:t>
            </a:r>
            <a:r>
              <a:rPr lang="it-IT" sz="1600" b="1" i="1" cap="all" dirty="0">
                <a:solidFill>
                  <a:srgbClr val="002060"/>
                </a:solidFill>
                <a:latin typeface="Arial" pitchFamily="34" charset="0"/>
                <a:cs typeface="Arial" pitchFamily="34" charset="0"/>
              </a:rPr>
              <a:t>: il ruolo atipico del professionista nell’ambito lavorativo pubblico e privato»</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4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4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400" b="1" i="1" dirty="0">
                <a:solidFill>
                  <a:srgbClr val="002060"/>
                </a:solidFill>
                <a:latin typeface="Arial" pitchFamily="34" charset="0"/>
                <a:cs typeface="Arial" pitchFamily="34" charset="0"/>
              </a:rPr>
              <a:t>Ing. Lucio Confessore</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4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400" i="1" dirty="0">
                <a:solidFill>
                  <a:srgbClr val="002060"/>
                </a:solidFill>
                <a:latin typeface="Arial" pitchFamily="34" charset="0"/>
                <a:cs typeface="Arial" pitchFamily="34" charset="0"/>
              </a:rPr>
              <a:t>Membro Commissione Ingegneri Dipendenti </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400" i="1" dirty="0">
                <a:solidFill>
                  <a:srgbClr val="002060"/>
                </a:solidFill>
                <a:latin typeface="Arial" pitchFamily="34" charset="0"/>
                <a:cs typeface="Arial" pitchFamily="34" charset="0"/>
              </a:rPr>
              <a:t>Ordine degli Ingegneri della Provincia di Roma</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200" i="1" dirty="0">
                <a:solidFill>
                  <a:srgbClr val="002060"/>
                </a:solidFill>
                <a:latin typeface="Arial" pitchFamily="34" charset="0"/>
                <a:cs typeface="Arial" pitchFamily="34" charset="0"/>
              </a:rPr>
              <a:t>Roma, 22 Maggio 2026</a:t>
            </a:r>
            <a:endParaRPr lang="en-GB" sz="1200" dirty="0">
              <a:solidFill>
                <a:schemeClr val="accent1">
                  <a:lumMod val="75000"/>
                </a:schemeClr>
              </a:solidFill>
              <a:latin typeface="Impact" pitchFamily="34" charset="0"/>
            </a:endParaRPr>
          </a:p>
        </p:txBody>
      </p:sp>
      <p:sp>
        <p:nvSpPr>
          <p:cNvPr id="16" name="Rettangolo 15"/>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pic>
        <p:nvPicPr>
          <p:cNvPr id="2052" name="Picture 4" descr="gruppo di persone di tecnici, operaio di ingegneria e costruzione. ingegneri  industriali lavoratori, costruttori personaggi isolati cartoni animati  illustrazione vettoriale 8923944 Arte vettoriale a Vecteezy">
            <a:extLst>
              <a:ext uri="{FF2B5EF4-FFF2-40B4-BE49-F238E27FC236}">
                <a16:creationId xmlns:a16="http://schemas.microsoft.com/office/drawing/2014/main" id="{2D62BF52-3B8D-37D8-6A9E-07BB5592BB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53736" y="4152078"/>
            <a:ext cx="3808890" cy="2539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1877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A2CBA-1952-EF4F-4BE0-D856F846D136}"/>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1741ECA8-A8CD-13A7-A6AC-B8B4BE3A55A4}"/>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B2428D78-D651-9F4F-55E9-FA124C251086}"/>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6AE0BD93-C926-6750-7AF8-FFFE65F133A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B62497A9-F3FD-3EA1-209D-1DD90881C89B}"/>
              </a:ext>
            </a:extLst>
          </p:cNvPr>
          <p:cNvSpPr txBox="1"/>
          <p:nvPr/>
        </p:nvSpPr>
        <p:spPr>
          <a:xfrm>
            <a:off x="1761054" y="122443"/>
            <a:ext cx="10248066" cy="369332"/>
          </a:xfrm>
          <a:prstGeom prst="rect">
            <a:avLst/>
          </a:prstGeom>
          <a:noFill/>
        </p:spPr>
        <p:txBody>
          <a:bodyPr wrap="square">
            <a:spAutoFit/>
          </a:bodyPr>
          <a:lstStyle/>
          <a:p>
            <a:pPr algn="ctr"/>
            <a:r>
              <a:rPr lang="it-IT" sz="18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Riferimenti normativi - </a:t>
            </a:r>
            <a:r>
              <a:rPr lang="it-IT" b="1" dirty="0" err="1">
                <a:solidFill>
                  <a:srgbClr val="000000"/>
                </a:solidFill>
                <a:latin typeface="Tahoma" panose="020B0604030504040204" pitchFamily="34" charset="0"/>
                <a:ea typeface="Tahoma" panose="020B0604030504040204" pitchFamily="34" charset="0"/>
                <a:cs typeface="Tahoma" panose="020B0604030504040204" pitchFamily="34" charset="0"/>
              </a:rPr>
              <a:t>D.Lgs.</a:t>
            </a:r>
            <a:r>
              <a:rPr lang="it-IT" b="1" dirty="0">
                <a:solidFill>
                  <a:srgbClr val="000000"/>
                </a:solidFill>
                <a:latin typeface="Tahoma" panose="020B0604030504040204" pitchFamily="34" charset="0"/>
                <a:ea typeface="Tahoma" panose="020B0604030504040204" pitchFamily="34" charset="0"/>
                <a:cs typeface="Tahoma" panose="020B0604030504040204" pitchFamily="34" charset="0"/>
              </a:rPr>
              <a:t> n. 165/2001 (</a:t>
            </a:r>
            <a:r>
              <a:rPr lang="it-IT" b="1" dirty="0">
                <a:solidFill>
                  <a:srgbClr val="000000"/>
                </a:solidFill>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Testo Unico sul Pubblico Impiego - TUPI</a:t>
            </a:r>
            <a:r>
              <a:rPr lang="it-IT" b="1" dirty="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it-IT" b="1" dirty="0">
              <a:latin typeface="Tahoma" panose="020B0604030504040204" pitchFamily="34" charset="0"/>
              <a:ea typeface="Tahoma" panose="020B0604030504040204" pitchFamily="34" charset="0"/>
              <a:cs typeface="Tahoma" panose="020B0604030504040204" pitchFamily="34" charset="0"/>
            </a:endParaRPr>
          </a:p>
        </p:txBody>
      </p:sp>
      <p:sp>
        <p:nvSpPr>
          <p:cNvPr id="4" name="CasellaDiTesto 3">
            <a:extLst>
              <a:ext uri="{FF2B5EF4-FFF2-40B4-BE49-F238E27FC236}">
                <a16:creationId xmlns:a16="http://schemas.microsoft.com/office/drawing/2014/main" id="{C830B3C2-17E8-C122-8114-680DCF2D5399}"/>
              </a:ext>
            </a:extLst>
          </p:cNvPr>
          <p:cNvSpPr txBox="1"/>
          <p:nvPr/>
        </p:nvSpPr>
        <p:spPr>
          <a:xfrm>
            <a:off x="1719602" y="476844"/>
            <a:ext cx="9239436" cy="5509200"/>
          </a:xfrm>
          <a:prstGeom prst="rect">
            <a:avLst/>
          </a:prstGeom>
          <a:noFill/>
        </p:spPr>
        <p:txBody>
          <a:bodyPr wrap="square">
            <a:spAutoFit/>
          </a:bodyPr>
          <a:lstStyle/>
          <a:p>
            <a:pPr algn="just" fontAlgn="base">
              <a:buFont typeface="Arial" panose="020B0604020202020204" pitchFamily="34" charset="0"/>
              <a:buChar char="•"/>
            </a:pPr>
            <a:endParaRPr lang="it-IT" sz="16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E’ la norma fondamentale che disciplina l'organizzazione e il lavoro alle dipendenze delle amministrazioni pubbliche italiane</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Art.53 comma 2</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it-IT" sz="1600" dirty="0">
                <a:latin typeface="Tahoma" panose="020B0604030504040204" pitchFamily="34" charset="0"/>
                <a:ea typeface="Tahoma" panose="020B0604030504040204" pitchFamily="34" charset="0"/>
                <a:cs typeface="Tahoma" panose="020B0604030504040204" pitchFamily="34" charset="0"/>
              </a:rPr>
              <a:t>Le pubbliche amministrazioni non possono conferire ai dipendenti incarichi, non compresi nei compiti e doveri di ufficio, che non siano espressamente previsti o disciplinati da legge o altre fonti normative, o che non siano espressamente autorizzati»</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Art.53 comma 7</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a:t>
            </a:r>
            <a:r>
              <a:rPr lang="it-IT" sz="1600" dirty="0">
                <a:latin typeface="Tahoma" panose="020B0604030504040204" pitchFamily="34" charset="0"/>
                <a:ea typeface="Tahoma" panose="020B0604030504040204" pitchFamily="34" charset="0"/>
                <a:cs typeface="Tahoma" panose="020B0604030504040204" pitchFamily="34" charset="0"/>
              </a:rPr>
              <a:t>I dipendenti pubblici non possono svolgere incarichi retribuiti che non siano stati </a:t>
            </a:r>
            <a:r>
              <a:rPr lang="it-IT" sz="1600" u="sng" dirty="0">
                <a:latin typeface="Tahoma" panose="020B0604030504040204" pitchFamily="34" charset="0"/>
                <a:ea typeface="Tahoma" panose="020B0604030504040204" pitchFamily="34" charset="0"/>
                <a:cs typeface="Tahoma" panose="020B0604030504040204" pitchFamily="34" charset="0"/>
              </a:rPr>
              <a:t>conferiti o previamente autorizzati dall'amministrazione di appartenenza</a:t>
            </a:r>
            <a:r>
              <a:rPr lang="it-IT" sz="1600" dirty="0">
                <a:latin typeface="Tahoma" panose="020B0604030504040204" pitchFamily="34" charset="0"/>
                <a:ea typeface="Tahoma" panose="020B0604030504040204" pitchFamily="34" charset="0"/>
                <a:cs typeface="Tahoma" panose="020B0604030504040204" pitchFamily="34" charset="0"/>
              </a:rPr>
              <a:t>. Ai fini dell'autorizzazione, l'amministrazione verifica l'insussistenza di situazioni, anche potenziali, di conflitto di interessi»</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Art.53 comma 8</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it-IT" sz="1600" dirty="0">
                <a:latin typeface="Tahoma" panose="020B0604030504040204" pitchFamily="34" charset="0"/>
                <a:ea typeface="Tahoma" panose="020B0604030504040204" pitchFamily="34" charset="0"/>
                <a:cs typeface="Tahoma" panose="020B0604030504040204" pitchFamily="34" charset="0"/>
              </a:rPr>
              <a:t>Le pubbliche amministrazioni non possono conferire incarichi retribuiti a dipendenti di altre amministrazioni pubbliche senza la previa autorizzazione dell'amministrazione di appartenenza dei dipendenti stessi»</a:t>
            </a:r>
          </a:p>
          <a:p>
            <a:pPr algn="just" fontAlgn="base"/>
            <a:endParaRPr lang="it-IT" sz="1600" dirty="0">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Art.53 comma 9: «</a:t>
            </a:r>
            <a:r>
              <a:rPr lang="it-IT" sz="1600" dirty="0">
                <a:latin typeface="Tahoma" panose="020B0604030504040204" pitchFamily="34" charset="0"/>
                <a:ea typeface="Tahoma" panose="020B0604030504040204" pitchFamily="34" charset="0"/>
                <a:cs typeface="Tahoma" panose="020B0604030504040204" pitchFamily="34" charset="0"/>
              </a:rPr>
              <a:t>Gli enti pubblici economici e i soggetti privati non possono conferire incarichi retribuiti a dipendenti pubblici senza la previa autorizzazione dell'amministrazione di appartenenza dei dipendenti stessi». </a:t>
            </a:r>
            <a:r>
              <a:rPr lang="it-IT" sz="1600" i="1" dirty="0">
                <a:latin typeface="Tahoma" panose="020B0604030504040204" pitchFamily="34" charset="0"/>
                <a:ea typeface="Tahoma" panose="020B0604030504040204" pitchFamily="34" charset="0"/>
                <a:cs typeface="Tahoma" panose="020B0604030504040204" pitchFamily="34" charset="0"/>
              </a:rPr>
              <a:t>N.B. gli «enti pubblici economici» sono enti pubblici che svolgono attività economica imprenditoriale (ACI, ENIT). Alcuni di essi oggi sono Spa (ENI, ENEL)</a:t>
            </a:r>
          </a:p>
          <a:p>
            <a:pPr algn="just" fontAlgn="base"/>
            <a:r>
              <a:rPr lang="it-IT" sz="1600" dirty="0">
                <a:latin typeface="Tahoma" panose="020B0604030504040204" pitchFamily="34" charset="0"/>
                <a:ea typeface="Tahoma" panose="020B0604030504040204" pitchFamily="34" charset="0"/>
                <a:cs typeface="Tahoma" panose="020B0604030504040204" pitchFamily="34" charset="0"/>
              </a:rPr>
              <a:t> </a:t>
            </a:r>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6363112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F5B35-A4D7-3453-FB89-89BEED71DF05}"/>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9BD88BEA-0FC2-8455-129D-F4A9A4481F87}"/>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44023781-2252-789A-176A-7BCDDF44C52F}"/>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0A75F4B7-4EFC-E302-0739-86F491D2D7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13A6B3DE-E0F2-57BC-ADAF-998E9CCD3C90}"/>
              </a:ext>
            </a:extLst>
          </p:cNvPr>
          <p:cNvSpPr txBox="1"/>
          <p:nvPr/>
        </p:nvSpPr>
        <p:spPr>
          <a:xfrm>
            <a:off x="1803209" y="986131"/>
            <a:ext cx="10017401" cy="6050374"/>
          </a:xfrm>
          <a:prstGeom prst="rect">
            <a:avLst/>
          </a:prstGeom>
          <a:noFill/>
        </p:spPr>
        <p:txBody>
          <a:bodyPr wrap="square">
            <a:spAutoFit/>
          </a:bodyPr>
          <a:lstStyle/>
          <a:p>
            <a:pPr algn="just" fontAlgn="base"/>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Un ingegnere dipendente a tempo pieno nel </a:t>
            </a:r>
            <a:r>
              <a:rPr lang="it-IT" sz="1600" b="1" dirty="0">
                <a:solidFill>
                  <a:srgbClr val="000000"/>
                </a:solidFill>
                <a:latin typeface="Tahoma" panose="020B0604030504040204" pitchFamily="34" charset="0"/>
                <a:ea typeface="Tahoma" panose="020B0604030504040204" pitchFamily="34" charset="0"/>
                <a:cs typeface="Tahoma" panose="020B0604030504040204" pitchFamily="34" charset="0"/>
              </a:rPr>
              <a:t>settore pubblico</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 secondo il </a:t>
            </a:r>
            <a:r>
              <a:rPr lang="it-IT" sz="1600" dirty="0" err="1">
                <a:solidFill>
                  <a:srgbClr val="000000"/>
                </a:solidFill>
                <a:latin typeface="Tahoma" panose="020B0604030504040204" pitchFamily="34" charset="0"/>
                <a:ea typeface="Tahoma" panose="020B0604030504040204" pitchFamily="34" charset="0"/>
                <a:cs typeface="Tahoma" panose="020B0604030504040204" pitchFamily="34" charset="0"/>
              </a:rPr>
              <a:t>DLgs</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 165/2001 è soggetto all’obbligo di esclusività e quindi può svolgere incarichi solo:</a:t>
            </a:r>
          </a:p>
          <a:p>
            <a:pPr marL="285750" indent="-285750" algn="just" fontAlgn="base">
              <a:buFont typeface="Arial" panose="020B0604020202020204" pitchFamily="34" charset="0"/>
              <a:buChar char="•"/>
            </a:pPr>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2950" lvl="1" indent="-285750" algn="just" fontAlgn="base">
              <a:buFont typeface="Arial" panose="020B0604020202020204" pitchFamily="34" charset="0"/>
              <a:buChar char="•"/>
            </a:pP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se appositamente autorizzati dall’amministrazione per la quale lavorano (es. consulenze tecniche di ufficio per il Tribunale, attività di collaudo, docenze, ricerca, ecc.). </a:t>
            </a:r>
            <a:r>
              <a:rPr lang="it-IT" sz="1600" b="1" u="sng" dirty="0">
                <a:solidFill>
                  <a:srgbClr val="000000"/>
                </a:solidFill>
                <a:latin typeface="Tahoma" panose="020B0604030504040204" pitchFamily="34" charset="0"/>
                <a:ea typeface="Tahoma" panose="020B0604030504040204" pitchFamily="34" charset="0"/>
                <a:cs typeface="Tahoma" panose="020B0604030504040204" pitchFamily="34" charset="0"/>
              </a:rPr>
              <a:t>N.B. l’autorizzazione deve essere caso per caso e non generale.</a:t>
            </a:r>
          </a:p>
          <a:p>
            <a:pPr marL="742950" lvl="1" indent="-285750" fontAlgn="base">
              <a:buFont typeface="Arial" panose="020B0604020202020204" pitchFamily="34" charset="0"/>
              <a:buChar char="•"/>
            </a:pP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l’incarico deve essere temporaneo e di natura occasionale;</a:t>
            </a:r>
          </a:p>
          <a:p>
            <a:pPr marL="742950" lvl="1" indent="-285750" fontAlgn="base">
              <a:buFont typeface="Arial" panose="020B0604020202020204" pitchFamily="34" charset="0"/>
              <a:buChar char="•"/>
            </a:pP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l’attività non deve entrare in conflitto con gli interessi dell’Amministrazione;</a:t>
            </a:r>
          </a:p>
          <a:p>
            <a:pPr marL="742950" lvl="1" indent="-285750" fontAlgn="base">
              <a:buFont typeface="Arial" panose="020B0604020202020204" pitchFamily="34" charset="0"/>
              <a:buChar char="•"/>
            </a:pP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le due attività devono essere compatibili in termini di tempo e non interferire con il normale svolgimento delle mansioni pubbliche</a:t>
            </a:r>
          </a:p>
          <a:p>
            <a:pPr marL="742950" lvl="1" indent="-285750" fontAlgn="base">
              <a:buFont typeface="Arial" panose="020B0604020202020204" pitchFamily="34" charset="0"/>
              <a:buChar char="•"/>
            </a:pPr>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L’ingegnere dipendente pubblico non può essere AD o AU di una società. Può essere invece «socio dormiente» ossia avere solo quote.</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dirty="0">
                <a:latin typeface="Tahoma" panose="020B0604030504040204" pitchFamily="34" charset="0"/>
                <a:ea typeface="Tahoma" panose="020B0604030504040204" pitchFamily="34" charset="0"/>
                <a:cs typeface="Tahoma" panose="020B0604030504040204" pitchFamily="34" charset="0"/>
              </a:rPr>
              <a:t>Nel caso in cui l'ingegnere si trova a dover approvare, controllare o gestire pratiche che riguardano la società di cui è socio, ha comunque </a:t>
            </a:r>
            <a:r>
              <a:rPr lang="it-IT" sz="1600" b="1" dirty="0">
                <a:latin typeface="Tahoma" panose="020B0604030504040204" pitchFamily="34" charset="0"/>
                <a:ea typeface="Tahoma" panose="020B0604030504040204" pitchFamily="34" charset="0"/>
                <a:cs typeface="Tahoma" panose="020B0604030504040204" pitchFamily="34" charset="0"/>
              </a:rPr>
              <a:t>l'obbligo di astensione</a:t>
            </a:r>
            <a:r>
              <a:rPr lang="it-IT" sz="1600" dirty="0">
                <a:latin typeface="Tahoma" panose="020B0604030504040204" pitchFamily="34" charset="0"/>
                <a:ea typeface="Tahoma" panose="020B0604030504040204" pitchFamily="34" charset="0"/>
                <a:cs typeface="Tahoma" panose="020B0604030504040204" pitchFamily="34" charset="0"/>
              </a:rPr>
              <a:t>. La violazione di questo obbligo può portare a conseguenze penali (abuso d'ufficio) o erariali.</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Tali obblighi riguardano esclusivamente i dipendenti della Pubblica Amministrazione. Per i lavoratori impiegati </a:t>
            </a:r>
            <a:r>
              <a:rPr lang="it-IT" sz="1600" b="1" u="sng" dirty="0">
                <a:solidFill>
                  <a:srgbClr val="000000"/>
                </a:solidFill>
                <a:latin typeface="Tahoma" panose="020B0604030504040204" pitchFamily="34" charset="0"/>
                <a:ea typeface="Tahoma" panose="020B0604030504040204" pitchFamily="34" charset="0"/>
                <a:cs typeface="Tahoma" panose="020B0604030504040204" pitchFamily="34" charset="0"/>
              </a:rPr>
              <a:t>in aziende partecipate dallo Stato </a:t>
            </a:r>
            <a:r>
              <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rPr>
              <a:t>valgono le stesse regole previste per i dipendenti del settore privato.</a:t>
            </a: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fontAlgn="base">
              <a:lnSpc>
                <a:spcPts val="2250"/>
              </a:lnSpc>
            </a:pPr>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285750" indent="-285750" algn="just" rtl="0" fontAlgn="base">
              <a:buFont typeface="Arial" panose="020B0604020202020204" pitchFamily="34" charset="0"/>
              <a:buChar char="•"/>
            </a:pPr>
            <a:endParaRPr lang="it-IT" sz="1600"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6" name="CasellaDiTesto 5">
            <a:extLst>
              <a:ext uri="{FF2B5EF4-FFF2-40B4-BE49-F238E27FC236}">
                <a16:creationId xmlns:a16="http://schemas.microsoft.com/office/drawing/2014/main" id="{0FD11162-F4E9-F668-9776-DF8BC2BD3114}"/>
              </a:ext>
            </a:extLst>
          </p:cNvPr>
          <p:cNvSpPr txBox="1"/>
          <p:nvPr/>
        </p:nvSpPr>
        <p:spPr>
          <a:xfrm>
            <a:off x="2859741" y="166662"/>
            <a:ext cx="7189694" cy="461665"/>
          </a:xfrm>
          <a:prstGeom prst="rect">
            <a:avLst/>
          </a:prstGeom>
          <a:noFill/>
        </p:spPr>
        <p:txBody>
          <a:bodyPr wrap="square">
            <a:spAutoFit/>
          </a:bodyPr>
          <a:lstStyle/>
          <a:p>
            <a:pPr algn="ctr"/>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Ingegneri dipendenti del settore pubblico</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628206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73573-7CD7-0CE0-9F5C-A2ADBE622B4E}"/>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B069D65F-904E-CDAD-6F00-235CEBD60AE7}"/>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F8B33138-5EA5-1F0A-599D-DC395F6CB111}"/>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9A554464-8FB1-29AF-9EDC-1E28C1D895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B03F4DAC-2061-982D-D15B-50B78BF7B9D5}"/>
              </a:ext>
            </a:extLst>
          </p:cNvPr>
          <p:cNvSpPr txBox="1"/>
          <p:nvPr/>
        </p:nvSpPr>
        <p:spPr>
          <a:xfrm>
            <a:off x="3005736" y="166662"/>
            <a:ext cx="7207028" cy="461665"/>
          </a:xfrm>
          <a:prstGeom prst="rect">
            <a:avLst/>
          </a:prstGeom>
          <a:noFill/>
        </p:spPr>
        <p:txBody>
          <a:bodyPr wrap="square">
            <a:spAutoFit/>
          </a:bodyPr>
          <a:lstStyle/>
          <a:p>
            <a:pPr algn="ctr"/>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Ingegneri dipendenti del settore pubblico</a:t>
            </a:r>
            <a:endParaRPr lang="it-IT" sz="2400" dirty="0">
              <a:latin typeface="Tahoma" panose="020B0604030504040204" pitchFamily="34" charset="0"/>
              <a:ea typeface="Tahoma" panose="020B0604030504040204" pitchFamily="34" charset="0"/>
              <a:cs typeface="Tahoma" panose="020B0604030504040204" pitchFamily="34" charset="0"/>
            </a:endParaRPr>
          </a:p>
        </p:txBody>
      </p:sp>
      <p:pic>
        <p:nvPicPr>
          <p:cNvPr id="7" name="Immagine 6">
            <a:extLst>
              <a:ext uri="{FF2B5EF4-FFF2-40B4-BE49-F238E27FC236}">
                <a16:creationId xmlns:a16="http://schemas.microsoft.com/office/drawing/2014/main" id="{12E7CFFB-D746-6439-6DAC-89945E5B7FE5}"/>
              </a:ext>
            </a:extLst>
          </p:cNvPr>
          <p:cNvPicPr>
            <a:picLocks noChangeAspect="1"/>
          </p:cNvPicPr>
          <p:nvPr/>
        </p:nvPicPr>
        <p:blipFill>
          <a:blip r:embed="rId6"/>
          <a:stretch>
            <a:fillRect/>
          </a:stretch>
        </p:blipFill>
        <p:spPr>
          <a:xfrm>
            <a:off x="4104391" y="4624413"/>
            <a:ext cx="4152900" cy="2066925"/>
          </a:xfrm>
          <a:prstGeom prst="rect">
            <a:avLst/>
          </a:prstGeom>
        </p:spPr>
      </p:pic>
      <p:sp>
        <p:nvSpPr>
          <p:cNvPr id="9" name="CasellaDiTesto 8">
            <a:extLst>
              <a:ext uri="{FF2B5EF4-FFF2-40B4-BE49-F238E27FC236}">
                <a16:creationId xmlns:a16="http://schemas.microsoft.com/office/drawing/2014/main" id="{50F215F8-A392-AEBC-BBF8-479D6C01FBD8}"/>
              </a:ext>
            </a:extLst>
          </p:cNvPr>
          <p:cNvSpPr txBox="1"/>
          <p:nvPr/>
        </p:nvSpPr>
        <p:spPr>
          <a:xfrm>
            <a:off x="1990719" y="1610707"/>
            <a:ext cx="8643386" cy="2031325"/>
          </a:xfrm>
          <a:prstGeom prst="rect">
            <a:avLst/>
          </a:prstGeom>
          <a:noFill/>
        </p:spPr>
        <p:txBody>
          <a:bodyPr wrap="square">
            <a:spAutoFit/>
          </a:bodyPr>
          <a:lstStyle/>
          <a:p>
            <a:pPr algn="just">
              <a:buNone/>
            </a:pP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Secondo la </a:t>
            </a:r>
            <a:r>
              <a:rPr lang="it-IT" b="1"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Legge 662/1996</a:t>
            </a: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 i dipendenti pubblici con part-time non superiore al 50% (</a:t>
            </a: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per esempio che svolgono</a:t>
            </a: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 18 ore settimanali su 36) possono svolgere la libera professione rispettando i seguenti</a:t>
            </a: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 re</a:t>
            </a: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quisiti fondamentali:</a:t>
            </a:r>
          </a:p>
          <a:p>
            <a:pPr algn="just">
              <a:buNone/>
            </a:pPr>
            <a:endPar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endParaRPr>
          </a:p>
          <a:p>
            <a:pPr marL="742950" lvl="1" indent="-285750" algn="just">
              <a:buFont typeface="Arial" panose="020B0604020202020204" pitchFamily="34" charset="0"/>
              <a:buChar char="•"/>
            </a:pPr>
            <a:r>
              <a:rPr lang="it-IT" b="1"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Comunicazione:</a:t>
            </a: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 Obbligo di avvisare l'amministrazione.</a:t>
            </a:r>
          </a:p>
          <a:p>
            <a:pPr marL="742950" lvl="1" indent="-285750" algn="just">
              <a:buFont typeface="Arial" panose="020B0604020202020204" pitchFamily="34" charset="0"/>
              <a:buChar char="•"/>
            </a:pPr>
            <a:r>
              <a:rPr lang="it-IT" b="1"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Assenza di Conflitto:</a:t>
            </a:r>
            <a:r>
              <a:rPr lang="it-IT"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 L'attività esterna non deve interferire con i compiti istituzionali.</a:t>
            </a:r>
          </a:p>
        </p:txBody>
      </p:sp>
    </p:spTree>
    <p:extLst>
      <p:ext uri="{BB962C8B-B14F-4D97-AF65-F5344CB8AC3E}">
        <p14:creationId xmlns:p14="http://schemas.microsoft.com/office/powerpoint/2010/main" val="270068225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61F09-9EC2-BD1E-7D7A-3938F9F17978}"/>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C9E2E84A-2588-349C-1FC0-50449BD80FE0}"/>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ED791F5C-B976-D8E5-1140-1F9EF69E4C90}"/>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D1D3343F-861E-2792-8734-B6F3A1F984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pic>
        <p:nvPicPr>
          <p:cNvPr id="4098" name="Picture 2" descr="Ingegneri e architetti dipendenti e obbligo iscrizione alla Gestione  separata INPS | Bollettino di Legislazione Tecnica">
            <a:extLst>
              <a:ext uri="{FF2B5EF4-FFF2-40B4-BE49-F238E27FC236}">
                <a16:creationId xmlns:a16="http://schemas.microsoft.com/office/drawing/2014/main" id="{0AD3187E-2663-CD1F-B8B5-3767E4C5AA1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25531" y="5213762"/>
            <a:ext cx="2740858" cy="1482759"/>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a:extLst>
              <a:ext uri="{FF2B5EF4-FFF2-40B4-BE49-F238E27FC236}">
                <a16:creationId xmlns:a16="http://schemas.microsoft.com/office/drawing/2014/main" id="{B7C70BB2-B07B-8B52-4F1D-509F7F9BD809}"/>
              </a:ext>
            </a:extLst>
          </p:cNvPr>
          <p:cNvSpPr txBox="1"/>
          <p:nvPr/>
        </p:nvSpPr>
        <p:spPr>
          <a:xfrm>
            <a:off x="3726052" y="84406"/>
            <a:ext cx="6094520" cy="646331"/>
          </a:xfrm>
          <a:prstGeom prst="rect">
            <a:avLst/>
          </a:prstGeom>
          <a:noFill/>
        </p:spPr>
        <p:txBody>
          <a:bodyPr wrap="square">
            <a:spAutoFit/>
          </a:bodyPr>
          <a:lstStyle/>
          <a:p>
            <a:pPr algn="ctr"/>
            <a:r>
              <a:rPr lang="it-IT" b="1" dirty="0">
                <a:latin typeface="Tahoma" panose="020B0604030504040204" pitchFamily="34" charset="0"/>
                <a:ea typeface="Tahoma" panose="020B0604030504040204" pitchFamily="34" charset="0"/>
                <a:cs typeface="Tahoma" panose="020B0604030504040204" pitchFamily="34" charset="0"/>
              </a:rPr>
              <a:t>DECRETO LEGISLATIVO 27 giugno 2022 n.104</a:t>
            </a:r>
          </a:p>
          <a:p>
            <a:pPr algn="ctr"/>
            <a:r>
              <a:rPr lang="it-IT" b="1" dirty="0">
                <a:latin typeface="Tahoma" panose="020B0604030504040204" pitchFamily="34" charset="0"/>
                <a:ea typeface="Tahoma" panose="020B0604030504040204" pitchFamily="34" charset="0"/>
                <a:cs typeface="Tahoma" panose="020B0604030504040204" pitchFamily="34" charset="0"/>
              </a:rPr>
              <a:t>Art. 8 – Cumuli di impieghi</a:t>
            </a:r>
            <a:endParaRPr lang="it-IT" dirty="0">
              <a:latin typeface="Tahoma" panose="020B0604030504040204" pitchFamily="34" charset="0"/>
              <a:ea typeface="Tahoma" panose="020B0604030504040204" pitchFamily="34" charset="0"/>
              <a:cs typeface="Tahoma" panose="020B0604030504040204" pitchFamily="34" charset="0"/>
            </a:endParaRPr>
          </a:p>
        </p:txBody>
      </p:sp>
      <p:sp>
        <p:nvSpPr>
          <p:cNvPr id="3" name="CasellaDiTesto 2">
            <a:extLst>
              <a:ext uri="{FF2B5EF4-FFF2-40B4-BE49-F238E27FC236}">
                <a16:creationId xmlns:a16="http://schemas.microsoft.com/office/drawing/2014/main" id="{B7C96FEC-2B9E-CDC8-69AC-54955CC5A1EE}"/>
              </a:ext>
            </a:extLst>
          </p:cNvPr>
          <p:cNvSpPr txBox="1"/>
          <p:nvPr/>
        </p:nvSpPr>
        <p:spPr>
          <a:xfrm>
            <a:off x="2061881" y="889844"/>
            <a:ext cx="9904507" cy="4247317"/>
          </a:xfrm>
          <a:prstGeom prst="rect">
            <a:avLst/>
          </a:prstGeom>
          <a:noFill/>
        </p:spPr>
        <p:txBody>
          <a:bodyPr wrap="square">
            <a:spAutoFit/>
          </a:bodyPr>
          <a:lstStyle/>
          <a:p>
            <a:pPr algn="l">
              <a:buNone/>
            </a:pPr>
            <a:r>
              <a:rPr lang="it-IT" i="0" dirty="0">
                <a:effectLst/>
                <a:latin typeface="Tahoma" panose="020B0604030504040204" pitchFamily="34" charset="0"/>
                <a:ea typeface="Tahoma" panose="020B0604030504040204" pitchFamily="34" charset="0"/>
                <a:cs typeface="Tahoma" panose="020B0604030504040204" pitchFamily="34" charset="0"/>
              </a:rPr>
              <a:t>Fatto salvo l'obbligo previsto dall'</a:t>
            </a:r>
            <a:r>
              <a:rPr lang="it-IT" i="0" dirty="0">
                <a:effectLst/>
                <a:latin typeface="Tahoma" panose="020B0604030504040204" pitchFamily="34" charset="0"/>
                <a:ea typeface="Tahoma" panose="020B0604030504040204" pitchFamily="34" charset="0"/>
                <a:cs typeface="Tahoma" panose="020B0604030504040204" pitchFamily="34" charset="0"/>
                <a:hlinkClick r:id="rId7">
                  <a:extLst>
                    <a:ext uri="{A12FA001-AC4F-418D-AE19-62706E023703}">
                      <ahyp:hlinkClr xmlns:ahyp="http://schemas.microsoft.com/office/drawing/2018/hyperlinkcolor" val="tx"/>
                    </a:ext>
                  </a:extLst>
                </a:hlinkClick>
              </a:rPr>
              <a:t>articolo 2105 del codice civile</a:t>
            </a:r>
            <a:r>
              <a:rPr lang="it-IT" i="0" dirty="0">
                <a:effectLst/>
                <a:latin typeface="Tahoma" panose="020B0604030504040204" pitchFamily="34" charset="0"/>
                <a:ea typeface="Tahoma" panose="020B0604030504040204" pitchFamily="34" charset="0"/>
                <a:cs typeface="Tahoma" panose="020B0604030504040204" pitchFamily="34" charset="0"/>
              </a:rPr>
              <a:t>, il datore di lavoro non può vietare al lavoratore lo svolgimento di altra attività lavorativa in orario al di fuori della programmazione dell'attività </a:t>
            </a:r>
            <a:r>
              <a:rPr lang="it-IT" b="0" i="0" dirty="0">
                <a:effectLst/>
                <a:latin typeface="Tahoma" panose="020B0604030504040204" pitchFamily="34" charset="0"/>
                <a:ea typeface="Tahoma" panose="020B0604030504040204" pitchFamily="34" charset="0"/>
                <a:cs typeface="Tahoma" panose="020B0604030504040204" pitchFamily="34" charset="0"/>
              </a:rPr>
              <a:t>lavorativa concordata, né per tale motivo riservargli un trattamento meno favorevole.</a:t>
            </a:r>
            <a:br>
              <a:rPr lang="it-IT" b="0" i="0" dirty="0">
                <a:effectLst/>
                <a:latin typeface="Tahoma" panose="020B0604030504040204" pitchFamily="34" charset="0"/>
                <a:ea typeface="Tahoma" panose="020B0604030504040204" pitchFamily="34" charset="0"/>
                <a:cs typeface="Tahoma" panose="020B0604030504040204" pitchFamily="34" charset="0"/>
              </a:rPr>
            </a:br>
            <a:endParaRPr lang="it-IT" b="0" i="0" dirty="0">
              <a:effectLst/>
              <a:latin typeface="Tahoma" panose="020B0604030504040204" pitchFamily="34" charset="0"/>
              <a:ea typeface="Tahoma" panose="020B0604030504040204" pitchFamily="34" charset="0"/>
              <a:cs typeface="Tahoma" panose="020B0604030504040204" pitchFamily="34" charset="0"/>
            </a:endParaRPr>
          </a:p>
          <a:p>
            <a:pPr algn="l">
              <a:buNone/>
            </a:pPr>
            <a:r>
              <a:rPr lang="it-IT" i="0" dirty="0">
                <a:effectLst/>
                <a:latin typeface="Tahoma" panose="020B0604030504040204" pitchFamily="34" charset="0"/>
                <a:ea typeface="Tahoma" panose="020B0604030504040204" pitchFamily="34" charset="0"/>
                <a:cs typeface="Tahoma" panose="020B0604030504040204" pitchFamily="34" charset="0"/>
              </a:rPr>
              <a:t>Il datore di lavoro può limitare o negare al lavoratore lo svolgimento di un altro e diverso rapporto di </a:t>
            </a:r>
            <a:r>
              <a:rPr lang="it-IT" b="0" i="0" dirty="0">
                <a:effectLst/>
                <a:latin typeface="Tahoma" panose="020B0604030504040204" pitchFamily="34" charset="0"/>
                <a:ea typeface="Tahoma" panose="020B0604030504040204" pitchFamily="34" charset="0"/>
                <a:cs typeface="Tahoma" panose="020B0604030504040204" pitchFamily="34" charset="0"/>
              </a:rPr>
              <a:t>lavoro qualora sussista una delle seguenti condizioni:</a:t>
            </a:r>
            <a:br>
              <a:rPr lang="it-IT" b="0" i="0" dirty="0">
                <a:effectLst/>
                <a:latin typeface="Tahoma" panose="020B0604030504040204" pitchFamily="34" charset="0"/>
                <a:ea typeface="Tahoma" panose="020B0604030504040204" pitchFamily="34" charset="0"/>
                <a:cs typeface="Tahoma" panose="020B0604030504040204" pitchFamily="34" charset="0"/>
              </a:rPr>
            </a:br>
            <a:endParaRPr lang="it-IT" b="0" i="0" dirty="0">
              <a:effectLst/>
              <a:latin typeface="Tahoma" panose="020B0604030504040204" pitchFamily="34" charset="0"/>
              <a:ea typeface="Tahoma" panose="020B0604030504040204" pitchFamily="34" charset="0"/>
              <a:cs typeface="Tahoma" panose="020B0604030504040204" pitchFamily="34" charset="0"/>
            </a:endParaRPr>
          </a:p>
          <a:p>
            <a:pPr algn="l">
              <a:buNone/>
            </a:pPr>
            <a:r>
              <a:rPr lang="it-IT" b="0" i="0" dirty="0">
                <a:effectLst/>
                <a:latin typeface="Tahoma" panose="020B0604030504040204" pitchFamily="34" charset="0"/>
                <a:ea typeface="Tahoma" panose="020B0604030504040204" pitchFamily="34" charset="0"/>
                <a:cs typeface="Tahoma" panose="020B0604030504040204" pitchFamily="34" charset="0"/>
              </a:rPr>
              <a:t>a) un pregiudizio per la salute e la sicurezza, ivi compreso il rispetto della normativa in materia di durata dei riposi</a:t>
            </a:r>
            <a:br>
              <a:rPr lang="it-IT" b="0" i="0" dirty="0">
                <a:effectLst/>
                <a:latin typeface="Tahoma" panose="020B0604030504040204" pitchFamily="34" charset="0"/>
                <a:ea typeface="Tahoma" panose="020B0604030504040204" pitchFamily="34" charset="0"/>
                <a:cs typeface="Tahoma" panose="020B0604030504040204" pitchFamily="34" charset="0"/>
              </a:rPr>
            </a:br>
            <a:endParaRPr lang="it-IT" b="0" i="0" dirty="0">
              <a:effectLst/>
              <a:latin typeface="Tahoma" panose="020B0604030504040204" pitchFamily="34" charset="0"/>
              <a:ea typeface="Tahoma" panose="020B0604030504040204" pitchFamily="34" charset="0"/>
              <a:cs typeface="Tahoma" panose="020B0604030504040204" pitchFamily="34" charset="0"/>
            </a:endParaRPr>
          </a:p>
          <a:p>
            <a:pPr algn="l">
              <a:buNone/>
            </a:pPr>
            <a:r>
              <a:rPr lang="it-IT" b="0" i="0" dirty="0">
                <a:effectLst/>
                <a:latin typeface="Tahoma" panose="020B0604030504040204" pitchFamily="34" charset="0"/>
                <a:ea typeface="Tahoma" panose="020B0604030504040204" pitchFamily="34" charset="0"/>
                <a:cs typeface="Tahoma" panose="020B0604030504040204" pitchFamily="34" charset="0"/>
              </a:rPr>
              <a:t>b) la necessità di garantire l'integrità del servizio pubblico</a:t>
            </a:r>
            <a:br>
              <a:rPr lang="it-IT" b="0" i="0" dirty="0">
                <a:effectLst/>
                <a:latin typeface="Tahoma" panose="020B0604030504040204" pitchFamily="34" charset="0"/>
                <a:ea typeface="Tahoma" panose="020B0604030504040204" pitchFamily="34" charset="0"/>
                <a:cs typeface="Tahoma" panose="020B0604030504040204" pitchFamily="34" charset="0"/>
              </a:rPr>
            </a:br>
            <a:endParaRPr lang="it-IT" b="0" i="0" dirty="0">
              <a:effectLst/>
              <a:latin typeface="Tahoma" panose="020B0604030504040204" pitchFamily="34" charset="0"/>
              <a:ea typeface="Tahoma" panose="020B0604030504040204" pitchFamily="34" charset="0"/>
              <a:cs typeface="Tahoma" panose="020B0604030504040204" pitchFamily="34" charset="0"/>
            </a:endParaRPr>
          </a:p>
          <a:p>
            <a:pPr algn="l">
              <a:buNone/>
            </a:pPr>
            <a:r>
              <a:rPr lang="it-IT" b="0" i="0" dirty="0">
                <a:effectLst/>
                <a:latin typeface="Tahoma" panose="020B0604030504040204" pitchFamily="34" charset="0"/>
                <a:ea typeface="Tahoma" panose="020B0604030504040204" pitchFamily="34" charset="0"/>
                <a:cs typeface="Tahoma" panose="020B0604030504040204" pitchFamily="34" charset="0"/>
              </a:rPr>
              <a:t>c) quando la diversa e ulteriore attività lavorativa sia in conflitto d'interessi con la principale, pur non violando il dovere di fedeltà di cui al citato </a:t>
            </a:r>
            <a:r>
              <a:rPr lang="it-IT" b="0" i="0" dirty="0">
                <a:effectLst/>
                <a:latin typeface="Tahoma" panose="020B0604030504040204" pitchFamily="34" charset="0"/>
                <a:ea typeface="Tahoma" panose="020B0604030504040204" pitchFamily="34" charset="0"/>
                <a:cs typeface="Tahoma" panose="020B0604030504040204" pitchFamily="34" charset="0"/>
                <a:hlinkClick r:id="rId7">
                  <a:extLst>
                    <a:ext uri="{A12FA001-AC4F-418D-AE19-62706E023703}">
                      <ahyp:hlinkClr xmlns:ahyp="http://schemas.microsoft.com/office/drawing/2018/hyperlinkcolor" val="tx"/>
                    </a:ext>
                  </a:extLst>
                </a:hlinkClick>
              </a:rPr>
              <a:t>articolo 2105 del codice civile</a:t>
            </a:r>
            <a:endParaRPr lang="it-IT" b="0" i="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3322686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BE8F5-1D76-15B2-BC8A-C85D66245161}"/>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0681F72F-FDB5-BD21-135A-1EDB51952A44}"/>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E7BFF778-04A4-6FB6-75A9-AE648310C115}"/>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FC5FED9D-3955-E302-8F91-79E93F3B0BC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3" name="CasellaDiTesto 2">
            <a:extLst>
              <a:ext uri="{FF2B5EF4-FFF2-40B4-BE49-F238E27FC236}">
                <a16:creationId xmlns:a16="http://schemas.microsoft.com/office/drawing/2014/main" id="{9FE57ACD-6C4F-12CE-20AC-ACD4F99FD47A}"/>
              </a:ext>
            </a:extLst>
          </p:cNvPr>
          <p:cNvSpPr txBox="1"/>
          <p:nvPr/>
        </p:nvSpPr>
        <p:spPr>
          <a:xfrm>
            <a:off x="1370178" y="1274502"/>
            <a:ext cx="8930936" cy="5016758"/>
          </a:xfrm>
          <a:prstGeom prst="rect">
            <a:avLst/>
          </a:prstGeom>
          <a:noFill/>
        </p:spPr>
        <p:txBody>
          <a:bodyPr wrap="square">
            <a:spAutoFit/>
          </a:bodyPr>
          <a:lstStyle/>
          <a:p>
            <a:pPr algn="just" rtl="0">
              <a:buNone/>
            </a:pPr>
            <a:r>
              <a:rPr lang="it-IT" sz="20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b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Un ingegnere dipendente nel </a:t>
            </a:r>
            <a:r>
              <a:rPr lang="it-IT" sz="20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settore privato </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può generalmente svolgere attività professionale in maniera autonoma o com</a:t>
            </a: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e altra forma giuridica</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 condizione che:</a:t>
            </a:r>
          </a:p>
          <a:p>
            <a:pPr algn="just" rtl="0">
              <a:buNone/>
            </a:pPr>
            <a:endParaRPr lang="it-IT" sz="2000" b="0" dirty="0">
              <a:effectLst/>
              <a:latin typeface="Tahoma" panose="020B0604030504040204" pitchFamily="34" charset="0"/>
              <a:ea typeface="Tahoma" panose="020B0604030504040204" pitchFamily="34" charset="0"/>
              <a:cs typeface="Tahoma" panose="020B0604030504040204" pitchFamily="34" charset="0"/>
            </a:endParaRPr>
          </a:p>
          <a:p>
            <a:pPr marL="285750" indent="-285750" algn="just" rtl="0" fontAlgn="base">
              <a:buFont typeface="Arial" panose="020B0604020202020204" pitchFamily="34" charset="0"/>
              <a:buChar char="•"/>
            </a:pP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N</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on vi sia concorrenza con l’attività del datore di lavoro;</a:t>
            </a:r>
          </a:p>
          <a:p>
            <a:pPr marL="285750" indent="-285750" algn="just" rtl="0" fontAlgn="base">
              <a:buFont typeface="Arial" panose="020B0604020202020204" pitchFamily="34" charset="0"/>
              <a:buChar char="•"/>
            </a:pP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N</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on vengano utilizzate informazioni riservate o mezzi aziendali;</a:t>
            </a:r>
          </a:p>
          <a:p>
            <a:pPr marL="285750" indent="-285750" algn="just" rtl="0" fontAlgn="base">
              <a:buFont typeface="Arial" panose="020B0604020202020204" pitchFamily="34" charset="0"/>
              <a:buChar char="•"/>
            </a:pP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S</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ia rispettato l’orario di lavoro e non si arrechi pregiudizio alla prestazione lavorativa principale;</a:t>
            </a:r>
          </a:p>
          <a:p>
            <a:pPr marL="285750" indent="-285750" algn="just" rtl="0" fontAlgn="base">
              <a:buFont typeface="Arial" panose="020B0604020202020204" pitchFamily="34" charset="0"/>
              <a:buChar char="•"/>
            </a:pP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N</a:t>
            </a:r>
            <a:r>
              <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on vi siano clausole contrattuali di esclusiva o non concorrenza che lo vietino</a:t>
            </a:r>
          </a:p>
          <a:p>
            <a:pPr marL="285750" indent="-285750" algn="just" fontAlgn="base">
              <a:buFont typeface="Arial" panose="020B0604020202020204" pitchFamily="34" charset="0"/>
              <a:buChar char="•"/>
            </a:pPr>
            <a:r>
              <a:rPr lang="it-IT" sz="2000" dirty="0">
                <a:solidFill>
                  <a:srgbClr val="000000"/>
                </a:solidFill>
                <a:latin typeface="Tahoma" panose="020B0604030504040204" pitchFamily="34" charset="0"/>
                <a:ea typeface="Tahoma" panose="020B0604030504040204" pitchFamily="34" charset="0"/>
                <a:cs typeface="Tahoma" panose="020B0604030504040204" pitchFamily="34" charset="0"/>
              </a:rPr>
              <a:t>Non vengano utilizzati software, PC o licenze del datore di lavoro per scopi professionali privati</a:t>
            </a:r>
            <a:endPar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just" rtl="0">
              <a:buNone/>
            </a:pPr>
            <a:endParaRPr lang="it-IT" sz="2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just">
              <a:buNone/>
            </a:pPr>
            <a:br>
              <a:rPr lang="it-IT" sz="2000" dirty="0">
                <a:latin typeface="Tahoma" panose="020B0604030504040204" pitchFamily="34" charset="0"/>
                <a:ea typeface="Tahoma" panose="020B0604030504040204" pitchFamily="34" charset="0"/>
                <a:cs typeface="Tahoma" panose="020B0604030504040204" pitchFamily="34" charset="0"/>
              </a:rPr>
            </a:br>
            <a:endParaRPr lang="it-IT" sz="2000" dirty="0">
              <a:latin typeface="Tahoma" panose="020B0604030504040204" pitchFamily="34" charset="0"/>
              <a:ea typeface="Tahoma" panose="020B0604030504040204" pitchFamily="34" charset="0"/>
              <a:cs typeface="Tahoma" panose="020B0604030504040204" pitchFamily="34" charset="0"/>
            </a:endParaRPr>
          </a:p>
        </p:txBody>
      </p:sp>
      <p:sp>
        <p:nvSpPr>
          <p:cNvPr id="7" name="CasellaDiTesto 6">
            <a:extLst>
              <a:ext uri="{FF2B5EF4-FFF2-40B4-BE49-F238E27FC236}">
                <a16:creationId xmlns:a16="http://schemas.microsoft.com/office/drawing/2014/main" id="{86F946E0-160A-2E03-C8FA-2053A3E58EDF}"/>
              </a:ext>
            </a:extLst>
          </p:cNvPr>
          <p:cNvSpPr txBox="1"/>
          <p:nvPr/>
        </p:nvSpPr>
        <p:spPr>
          <a:xfrm>
            <a:off x="2961424" y="203933"/>
            <a:ext cx="7339690" cy="461665"/>
          </a:xfrm>
          <a:prstGeom prst="rect">
            <a:avLst/>
          </a:prstGeom>
          <a:noFill/>
        </p:spPr>
        <p:txBody>
          <a:bodyPr wrap="square">
            <a:spAutoFit/>
          </a:bodyPr>
          <a:lstStyle/>
          <a:p>
            <a:pPr algn="ctr"/>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Ingegneri dipendenti del settore privato</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0552782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C16F8-B7F7-8471-9617-6EA64AA2CEC4}"/>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BE3F3587-0A8C-530D-E7B0-2FCAF4BCDC5A}"/>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5572651E-F22B-4270-1705-03C2014A57EC}"/>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2D1B9447-2E98-E35E-34BD-ED7C81FE97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E857EA2D-891D-8D72-A44A-6A5B7B0E9A84}"/>
              </a:ext>
            </a:extLst>
          </p:cNvPr>
          <p:cNvSpPr txBox="1"/>
          <p:nvPr/>
        </p:nvSpPr>
        <p:spPr>
          <a:xfrm>
            <a:off x="3323975" y="108519"/>
            <a:ext cx="6094520" cy="923330"/>
          </a:xfrm>
          <a:prstGeom prst="rect">
            <a:avLst/>
          </a:prstGeom>
          <a:noFill/>
        </p:spPr>
        <p:txBody>
          <a:bodyPr wrap="square">
            <a:spAutoFit/>
          </a:bodyPr>
          <a:lstStyle/>
          <a:p>
            <a:pPr algn="ctr"/>
            <a:r>
              <a:rPr lang="it-IT" b="1" dirty="0">
                <a:solidFill>
                  <a:srgbClr val="000000"/>
                </a:solidFill>
                <a:latin typeface="Tahoma" panose="020B0604030504040204" pitchFamily="34" charset="0"/>
                <a:ea typeface="Tahoma" panose="020B0604030504040204" pitchFamily="34" charset="0"/>
                <a:cs typeface="Tahoma" panose="020B0604030504040204" pitchFamily="34" charset="0"/>
              </a:rPr>
              <a:t>Riferimenti giurisprudenziali</a:t>
            </a:r>
          </a:p>
          <a:p>
            <a:pPr algn="ctr"/>
            <a:r>
              <a:rPr lang="it-IT" dirty="0">
                <a:solidFill>
                  <a:srgbClr val="000000"/>
                </a:solidFill>
                <a:latin typeface="Tahoma" panose="020B0604030504040204" pitchFamily="34" charset="0"/>
                <a:ea typeface="Tahoma" panose="020B0604030504040204" pitchFamily="34" charset="0"/>
                <a:cs typeface="Tahoma" panose="020B0604030504040204" pitchFamily="34" charset="0"/>
              </a:rPr>
              <a:t>Obbligo di fedeltà del dipendente</a:t>
            </a:r>
            <a:endParaRPr lang="it-IT" dirty="0">
              <a:latin typeface="Tahoma" panose="020B0604030504040204" pitchFamily="34" charset="0"/>
              <a:ea typeface="Tahoma" panose="020B0604030504040204" pitchFamily="34" charset="0"/>
              <a:cs typeface="Tahoma" panose="020B0604030504040204" pitchFamily="34" charset="0"/>
            </a:endParaRPr>
          </a:p>
          <a:p>
            <a:pPr algn="ctr"/>
            <a:endParaRPr lang="it-IT" dirty="0"/>
          </a:p>
        </p:txBody>
      </p:sp>
      <p:sp>
        <p:nvSpPr>
          <p:cNvPr id="3" name="CasellaDiTesto 2">
            <a:extLst>
              <a:ext uri="{FF2B5EF4-FFF2-40B4-BE49-F238E27FC236}">
                <a16:creationId xmlns:a16="http://schemas.microsoft.com/office/drawing/2014/main" id="{0D283CA4-2771-1F0A-97D3-E9545D204F74}"/>
              </a:ext>
            </a:extLst>
          </p:cNvPr>
          <p:cNvSpPr txBox="1"/>
          <p:nvPr/>
        </p:nvSpPr>
        <p:spPr>
          <a:xfrm>
            <a:off x="1370177" y="1346088"/>
            <a:ext cx="10002117" cy="1990288"/>
          </a:xfrm>
          <a:prstGeom prst="rect">
            <a:avLst/>
          </a:prstGeom>
          <a:noFill/>
        </p:spPr>
        <p:txBody>
          <a:bodyPr wrap="square">
            <a:spAutoFit/>
          </a:bodyPr>
          <a:lstStyle/>
          <a:p>
            <a:pPr algn="just">
              <a:lnSpc>
                <a:spcPts val="1800"/>
              </a:lnSpc>
              <a:buNone/>
            </a:pPr>
            <a:r>
              <a:rPr lang="it-IT" b="1" i="0" dirty="0">
                <a:solidFill>
                  <a:srgbClr val="000000"/>
                </a:solidFill>
                <a:effectLst/>
                <a:latin typeface="Tahoma" panose="020B0604030504040204" pitchFamily="34" charset="0"/>
              </a:rPr>
              <a:t>Cass. civ. n. 19391/2024 – Obbligo di fedeltà del dipendente</a:t>
            </a:r>
            <a:endParaRPr lang="it-IT" b="0" i="0" dirty="0">
              <a:solidFill>
                <a:srgbClr val="000000"/>
              </a:solidFill>
              <a:effectLst/>
              <a:latin typeface="Tahoma" panose="020B0604030504040204" pitchFamily="34" charset="0"/>
            </a:endParaRPr>
          </a:p>
          <a:p>
            <a:pPr algn="just">
              <a:buNone/>
            </a:pPr>
            <a:r>
              <a:rPr lang="it-IT" b="0" i="0" dirty="0">
                <a:solidFill>
                  <a:srgbClr val="000000"/>
                </a:solidFill>
                <a:effectLst/>
                <a:latin typeface="Tahoma" panose="020B0604030504040204" pitchFamily="34" charset="0"/>
              </a:rPr>
              <a:t>Il lavoratore dipendente, in base all'art. 2105 c.c., deve astenersi da qualsiasi condotta che possa creare situazioni di conflitto di interesse con la propria attività principale. Tale obbligo di fedeltà giustifica l'azienda nel negare </a:t>
            </a:r>
            <a:r>
              <a:rPr lang="it-IT" b="0" i="0" u="sng" dirty="0">
                <a:solidFill>
                  <a:srgbClr val="000000"/>
                </a:solidFill>
                <a:effectLst/>
                <a:latin typeface="Tahoma" panose="020B0604030504040204" pitchFamily="34" charset="0"/>
              </a:rPr>
              <a:t>l'autorizzazione</a:t>
            </a:r>
            <a:r>
              <a:rPr lang="it-IT" b="0" i="0" dirty="0">
                <a:solidFill>
                  <a:srgbClr val="000000"/>
                </a:solidFill>
                <a:effectLst/>
                <a:latin typeface="Tahoma" panose="020B0604030504040204" pitchFamily="34" charset="0"/>
              </a:rPr>
              <a:t> per lo svolgimento di una libera professione qualora non siano forniti sufficienti dettagli o impegni specifici per circoscrivere l'attività professionale in modo da evitare ogni potenziale conflitto.</a:t>
            </a:r>
            <a:endParaRPr lang="it-IT" dirty="0"/>
          </a:p>
          <a:p>
            <a:pPr algn="just">
              <a:lnSpc>
                <a:spcPts val="1800"/>
              </a:lnSpc>
              <a:spcBef>
                <a:spcPts val="375"/>
              </a:spcBef>
              <a:buNone/>
            </a:pPr>
            <a:r>
              <a:rPr lang="it-IT" b="0" i="1" dirty="0">
                <a:solidFill>
                  <a:srgbClr val="000000"/>
                </a:solidFill>
                <a:effectLst/>
                <a:latin typeface="Tahoma" panose="020B0604030504040204" pitchFamily="34" charset="0"/>
              </a:rPr>
              <a:t>(</a:t>
            </a:r>
            <a:r>
              <a:rPr lang="it-IT" b="0" i="1" u="sng" dirty="0">
                <a:solidFill>
                  <a:srgbClr val="183025"/>
                </a:solidFill>
                <a:effectLst/>
                <a:latin typeface="Tahoma" panose="020B0604030504040204" pitchFamily="34" charset="0"/>
                <a:hlinkClick r:id="rId6"/>
              </a:rPr>
              <a:t>Cassazione civile, Sez. Lavoro, sentenza n. 19391 del 15 luglio 2024</a:t>
            </a:r>
            <a:r>
              <a:rPr lang="it-IT" b="0" i="1" dirty="0">
                <a:solidFill>
                  <a:srgbClr val="000000"/>
                </a:solidFill>
                <a:effectLst/>
                <a:latin typeface="Tahoma" panose="020B0604030504040204" pitchFamily="34" charset="0"/>
              </a:rPr>
              <a:t>)</a:t>
            </a:r>
          </a:p>
        </p:txBody>
      </p:sp>
      <p:sp>
        <p:nvSpPr>
          <p:cNvPr id="7" name="CasellaDiTesto 6">
            <a:extLst>
              <a:ext uri="{FF2B5EF4-FFF2-40B4-BE49-F238E27FC236}">
                <a16:creationId xmlns:a16="http://schemas.microsoft.com/office/drawing/2014/main" id="{1F557D7B-99EC-7C74-065C-8D2110C4E058}"/>
              </a:ext>
            </a:extLst>
          </p:cNvPr>
          <p:cNvSpPr txBox="1"/>
          <p:nvPr/>
        </p:nvSpPr>
        <p:spPr>
          <a:xfrm>
            <a:off x="1370178" y="3650615"/>
            <a:ext cx="10002116" cy="1990288"/>
          </a:xfrm>
          <a:prstGeom prst="rect">
            <a:avLst/>
          </a:prstGeom>
          <a:noFill/>
        </p:spPr>
        <p:txBody>
          <a:bodyPr wrap="square">
            <a:spAutoFit/>
          </a:bodyPr>
          <a:lstStyle/>
          <a:p>
            <a:pPr algn="just">
              <a:lnSpc>
                <a:spcPts val="1800"/>
              </a:lnSpc>
              <a:buNone/>
            </a:pPr>
            <a:r>
              <a:rPr lang="it-IT" b="1" i="0" dirty="0">
                <a:solidFill>
                  <a:srgbClr val="000000"/>
                </a:solidFill>
                <a:effectLst/>
                <a:latin typeface="Tahoma" panose="020B0604030504040204" pitchFamily="34" charset="0"/>
              </a:rPr>
              <a:t>Cass. civ. n. 19377/2025 </a:t>
            </a:r>
            <a:r>
              <a:rPr lang="it-IT" b="1" dirty="0">
                <a:solidFill>
                  <a:srgbClr val="000000"/>
                </a:solidFill>
                <a:latin typeface="Tahoma" panose="020B0604030504040204" pitchFamily="34" charset="0"/>
              </a:rPr>
              <a:t>– Obbligo di fedeltà del dipendente</a:t>
            </a:r>
            <a:endParaRPr lang="it-IT" b="0" i="0" dirty="0">
              <a:solidFill>
                <a:srgbClr val="000000"/>
              </a:solidFill>
              <a:effectLst/>
              <a:latin typeface="Tahoma" panose="020B0604030504040204" pitchFamily="34" charset="0"/>
            </a:endParaRPr>
          </a:p>
          <a:p>
            <a:pPr algn="just">
              <a:buNone/>
            </a:pPr>
            <a:r>
              <a:rPr lang="it-IT" b="0" i="0" dirty="0">
                <a:solidFill>
                  <a:srgbClr val="000000"/>
                </a:solidFill>
                <a:effectLst/>
                <a:latin typeface="Tahoma" panose="020B0604030504040204" pitchFamily="34" charset="0"/>
              </a:rPr>
              <a:t>L'obbligo di fedeltà del lavoratore, sancito dall'art. 2105 c.c., include il divieto di trattare affari per conto proprio o di terzi in concorrenza con l'imprenditore nel medesimo settore produttivo o commerciale. Tale obbligo va integrato con i principi di correttezza e buona fede, tenendo conto anche della potenzialità lesiva della condotta del lavoratore e non solo della concorrenza effettiva.</a:t>
            </a:r>
            <a:endParaRPr lang="it-IT" dirty="0"/>
          </a:p>
          <a:p>
            <a:pPr algn="just">
              <a:lnSpc>
                <a:spcPts val="1800"/>
              </a:lnSpc>
              <a:spcBef>
                <a:spcPts val="375"/>
              </a:spcBef>
              <a:buNone/>
            </a:pPr>
            <a:r>
              <a:rPr lang="it-IT" b="0" i="1" dirty="0">
                <a:solidFill>
                  <a:srgbClr val="000000"/>
                </a:solidFill>
                <a:effectLst/>
                <a:latin typeface="Tahoma" panose="020B0604030504040204" pitchFamily="34" charset="0"/>
              </a:rPr>
              <a:t>(</a:t>
            </a:r>
            <a:r>
              <a:rPr lang="it-IT" b="0" i="1" u="sng" dirty="0">
                <a:solidFill>
                  <a:srgbClr val="183025"/>
                </a:solidFill>
                <a:effectLst/>
                <a:latin typeface="Tahoma" panose="020B0604030504040204" pitchFamily="34" charset="0"/>
                <a:hlinkClick r:id="rId7"/>
              </a:rPr>
              <a:t>Cassazione civile, Sez. Lavoro, ordinanza n. 19377 del 14 luglio 2025</a:t>
            </a:r>
            <a:r>
              <a:rPr lang="it-IT" b="0" i="1" dirty="0">
                <a:solidFill>
                  <a:srgbClr val="000000"/>
                </a:solidFill>
                <a:effectLst/>
                <a:latin typeface="Tahoma" panose="020B0604030504040204" pitchFamily="34" charset="0"/>
              </a:rPr>
              <a:t>)</a:t>
            </a:r>
          </a:p>
        </p:txBody>
      </p:sp>
    </p:spTree>
    <p:extLst>
      <p:ext uri="{BB962C8B-B14F-4D97-AF65-F5344CB8AC3E}">
        <p14:creationId xmlns:p14="http://schemas.microsoft.com/office/powerpoint/2010/main" val="380336400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211B0E-8D22-0642-7054-FCD21446A8E4}"/>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63EB18E4-B520-36B1-B57D-1326665104C5}"/>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67999BD0-63C1-3B3C-4C07-C6D5E853FC7C}"/>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3C2CE62A-B1F7-76E4-751B-449F5622C0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89F91004-55E9-8BB0-9587-FB8FB4421A60}"/>
              </a:ext>
            </a:extLst>
          </p:cNvPr>
          <p:cNvSpPr txBox="1"/>
          <p:nvPr/>
        </p:nvSpPr>
        <p:spPr>
          <a:xfrm>
            <a:off x="3469538" y="136100"/>
            <a:ext cx="6094520" cy="646331"/>
          </a:xfrm>
          <a:prstGeom prst="rect">
            <a:avLst/>
          </a:prstGeom>
          <a:noFill/>
        </p:spPr>
        <p:txBody>
          <a:bodyPr wrap="square">
            <a:spAutoFit/>
          </a:bodyPr>
          <a:lstStyle/>
          <a:p>
            <a:pPr algn="ctr"/>
            <a:r>
              <a:rPr lang="it-IT" b="1" dirty="0">
                <a:solidFill>
                  <a:srgbClr val="000000"/>
                </a:solidFill>
                <a:latin typeface="Tahoma" panose="020B0604030504040204" pitchFamily="34" charset="0"/>
                <a:ea typeface="Tahoma" panose="020B0604030504040204" pitchFamily="34" charset="0"/>
                <a:cs typeface="Tahoma" panose="020B0604030504040204" pitchFamily="34" charset="0"/>
              </a:rPr>
              <a:t>Riferimenti giurisprudenziali</a:t>
            </a:r>
          </a:p>
          <a:p>
            <a:pPr algn="ctr"/>
            <a:r>
              <a:rPr lang="it-IT" dirty="0">
                <a:solidFill>
                  <a:srgbClr val="000000"/>
                </a:solidFill>
                <a:latin typeface="Tahoma" panose="020B0604030504040204" pitchFamily="34" charset="0"/>
                <a:ea typeface="Tahoma" panose="020B0604030504040204" pitchFamily="34" charset="0"/>
                <a:cs typeface="Tahoma" panose="020B0604030504040204" pitchFamily="34" charset="0"/>
              </a:rPr>
              <a:t>Obbligo di fedeltà del dipendente</a:t>
            </a:r>
            <a:endParaRPr lang="it-IT" dirty="0">
              <a:latin typeface="Tahoma" panose="020B0604030504040204" pitchFamily="34" charset="0"/>
              <a:ea typeface="Tahoma" panose="020B0604030504040204" pitchFamily="34" charset="0"/>
              <a:cs typeface="Tahoma" panose="020B0604030504040204" pitchFamily="34" charset="0"/>
            </a:endParaRPr>
          </a:p>
        </p:txBody>
      </p:sp>
      <p:sp>
        <p:nvSpPr>
          <p:cNvPr id="3" name="CasellaDiTesto 2">
            <a:extLst>
              <a:ext uri="{FF2B5EF4-FFF2-40B4-BE49-F238E27FC236}">
                <a16:creationId xmlns:a16="http://schemas.microsoft.com/office/drawing/2014/main" id="{9B4AD468-4D44-618F-1EC2-3763398051A3}"/>
              </a:ext>
            </a:extLst>
          </p:cNvPr>
          <p:cNvSpPr txBox="1"/>
          <p:nvPr/>
        </p:nvSpPr>
        <p:spPr>
          <a:xfrm>
            <a:off x="1507354" y="1164535"/>
            <a:ext cx="9177292" cy="4775666"/>
          </a:xfrm>
          <a:prstGeom prst="rect">
            <a:avLst/>
          </a:prstGeom>
          <a:noFill/>
        </p:spPr>
        <p:txBody>
          <a:bodyPr wrap="square">
            <a:spAutoFit/>
          </a:bodyPr>
          <a:lstStyle/>
          <a:p>
            <a:pPr algn="just">
              <a:lnSpc>
                <a:spcPts val="1800"/>
              </a:lnSpc>
              <a:buNone/>
            </a:pPr>
            <a:r>
              <a:rPr lang="it-IT" b="1" i="0" dirty="0">
                <a:solidFill>
                  <a:srgbClr val="000000"/>
                </a:solidFill>
                <a:effectLst/>
                <a:latin typeface="Tahoma" panose="020B0604030504040204" pitchFamily="34" charset="0"/>
              </a:rPr>
              <a:t>Cass. civ. n. 10239/2019</a:t>
            </a:r>
            <a:r>
              <a:rPr lang="it-IT" b="1" dirty="0">
                <a:solidFill>
                  <a:srgbClr val="000000"/>
                </a:solidFill>
                <a:latin typeface="Tahoma" panose="020B0604030504040204" pitchFamily="34" charset="0"/>
              </a:rPr>
              <a:t> – Obbligo di fedeltà del dipendente</a:t>
            </a:r>
            <a:endParaRPr lang="it-IT" b="0" i="0" dirty="0">
              <a:solidFill>
                <a:srgbClr val="000000"/>
              </a:solidFill>
              <a:effectLst/>
              <a:latin typeface="Tahoma" panose="020B0604030504040204" pitchFamily="34" charset="0"/>
            </a:endParaRPr>
          </a:p>
          <a:p>
            <a:pPr algn="just">
              <a:buNone/>
            </a:pPr>
            <a:r>
              <a:rPr lang="it-IT" b="0" i="0" dirty="0">
                <a:solidFill>
                  <a:srgbClr val="000000"/>
                </a:solidFill>
                <a:effectLst/>
                <a:latin typeface="Tahoma" panose="020B0604030504040204" pitchFamily="34" charset="0"/>
              </a:rPr>
              <a:t>Va sanzionata con il licenziamento, in quanto confliggente con l'obbligo di fedeltà ex art. 2105 c.c., la condotta del dipendente, il quale </a:t>
            </a:r>
            <a:r>
              <a:rPr lang="it-IT" b="0" i="0" u="sng" dirty="0">
                <a:solidFill>
                  <a:srgbClr val="000000"/>
                </a:solidFill>
                <a:effectLst/>
                <a:latin typeface="Tahoma" panose="020B0604030504040204" pitchFamily="34" charset="0"/>
              </a:rPr>
              <a:t>abbia taciuto di aver costituito una società potenzialmente concorrente con l'attività svolta dal suo datore di lavoro</a:t>
            </a:r>
            <a:r>
              <a:rPr lang="it-IT" b="0" i="0" dirty="0">
                <a:solidFill>
                  <a:srgbClr val="000000"/>
                </a:solidFill>
                <a:effectLst/>
                <a:latin typeface="Tahoma" panose="020B0604030504040204" pitchFamily="34" charset="0"/>
              </a:rPr>
              <a:t>.</a:t>
            </a:r>
            <a:endParaRPr lang="it-IT" dirty="0"/>
          </a:p>
          <a:p>
            <a:pPr algn="just">
              <a:lnSpc>
                <a:spcPts val="1800"/>
              </a:lnSpc>
              <a:spcBef>
                <a:spcPts val="375"/>
              </a:spcBef>
              <a:buNone/>
            </a:pPr>
            <a:r>
              <a:rPr lang="it-IT" b="0" i="1" dirty="0">
                <a:solidFill>
                  <a:srgbClr val="000000"/>
                </a:solidFill>
                <a:effectLst/>
                <a:latin typeface="Tahoma" panose="020B0604030504040204" pitchFamily="34" charset="0"/>
              </a:rPr>
              <a:t>(</a:t>
            </a:r>
            <a:r>
              <a:rPr lang="it-IT" b="0" i="1" u="sng" dirty="0">
                <a:solidFill>
                  <a:srgbClr val="183025"/>
                </a:solidFill>
                <a:effectLst/>
                <a:latin typeface="Tahoma" panose="020B0604030504040204" pitchFamily="34" charset="0"/>
                <a:hlinkClick r:id="rId6"/>
              </a:rPr>
              <a:t>Cassazione civile, Sez. Lavoro, ordinanza n. 10239 del 11 aprile 2019</a:t>
            </a:r>
            <a:r>
              <a:rPr lang="it-IT" b="0" i="1" dirty="0">
                <a:solidFill>
                  <a:srgbClr val="000000"/>
                </a:solidFill>
                <a:effectLst/>
                <a:latin typeface="Tahoma" panose="020B0604030504040204" pitchFamily="34" charset="0"/>
              </a:rPr>
              <a:t>)</a:t>
            </a:r>
          </a:p>
          <a:p>
            <a:pPr algn="just">
              <a:lnSpc>
                <a:spcPts val="1800"/>
              </a:lnSpc>
              <a:spcBef>
                <a:spcPts val="375"/>
              </a:spcBef>
              <a:buNone/>
            </a:pPr>
            <a:endParaRPr lang="it-IT" i="1" dirty="0">
              <a:solidFill>
                <a:srgbClr val="000000"/>
              </a:solidFill>
              <a:latin typeface="Tahoma" panose="020B0604030504040204" pitchFamily="34" charset="0"/>
            </a:endParaRPr>
          </a:p>
          <a:p>
            <a:pPr algn="just">
              <a:lnSpc>
                <a:spcPts val="1800"/>
              </a:lnSpc>
              <a:spcBef>
                <a:spcPts val="375"/>
              </a:spcBef>
              <a:buNone/>
            </a:pPr>
            <a:endParaRPr lang="it-IT" b="0" i="1" dirty="0">
              <a:solidFill>
                <a:srgbClr val="000000"/>
              </a:solidFill>
              <a:effectLst/>
              <a:latin typeface="Tahoma" panose="020B0604030504040204" pitchFamily="34" charset="0"/>
            </a:endParaRPr>
          </a:p>
          <a:p>
            <a:r>
              <a:rPr lang="it-IT" b="1" dirty="0">
                <a:latin typeface="Tahoma" panose="020B0604030504040204" pitchFamily="34" charset="0"/>
                <a:ea typeface="Tahoma" panose="020B0604030504040204" pitchFamily="34" charset="0"/>
                <a:cs typeface="Tahoma" panose="020B0604030504040204" pitchFamily="34" charset="0"/>
              </a:rPr>
              <a:t>Cass. civ. n. 28367/2025 – Obbligo di fedeltà del dipendente</a:t>
            </a:r>
            <a:endParaRPr lang="it-IT" dirty="0">
              <a:latin typeface="Tahoma" panose="020B0604030504040204" pitchFamily="34" charset="0"/>
              <a:ea typeface="Tahoma" panose="020B0604030504040204" pitchFamily="34" charset="0"/>
              <a:cs typeface="Tahoma" panose="020B0604030504040204" pitchFamily="34" charset="0"/>
            </a:endParaRPr>
          </a:p>
          <a:p>
            <a:pPr algn="just"/>
            <a:r>
              <a:rPr lang="it-IT" dirty="0">
                <a:latin typeface="Tahoma" panose="020B0604030504040204" pitchFamily="34" charset="0"/>
                <a:ea typeface="Tahoma" panose="020B0604030504040204" pitchFamily="34" charset="0"/>
                <a:cs typeface="Tahoma" panose="020B0604030504040204" pitchFamily="34" charset="0"/>
              </a:rPr>
              <a:t>L'obbligo di fedeltà posto a carico del lavoratore subordinato, in particolare, deve intendersi non soltanto come mero divieto di abuso di posizione attuato attraverso azioni concorrenziali e/o violazioni di segreti produttivi, ma anche come divieto di condotte che siano in contrasto con i doveri connessi con l'inserimento del dipendente nella struttura e nell'organizzazione dell'impresa o che creino situazioni di conflitto con le finalità e gli interessi della medesima o che siano, comunque, idonee a ledere irrimediabilmente il presupposto fiduciario del rapporto </a:t>
            </a:r>
            <a:r>
              <a:rPr lang="it-IT" i="1" dirty="0">
                <a:latin typeface="Tahoma" panose="020B0604030504040204" pitchFamily="34" charset="0"/>
                <a:ea typeface="Tahoma" panose="020B0604030504040204" pitchFamily="34" charset="0"/>
                <a:cs typeface="Tahoma" panose="020B0604030504040204" pitchFamily="34" charset="0"/>
              </a:rPr>
              <a:t>(</a:t>
            </a:r>
            <a:r>
              <a:rPr lang="it-IT" i="1" u="sng" dirty="0">
                <a:latin typeface="Tahoma" panose="020B0604030504040204" pitchFamily="34" charset="0"/>
                <a:ea typeface="Tahoma" panose="020B0604030504040204" pitchFamily="34" charset="0"/>
                <a:cs typeface="Tahoma" panose="020B0604030504040204" pitchFamily="34" charset="0"/>
                <a:hlinkClick r:id="rId7"/>
              </a:rPr>
              <a:t>Cassazione civile, Sez. Lavoro, sentenza n. 28367 del 27 ottobre 2025</a:t>
            </a:r>
            <a:r>
              <a:rPr lang="it-IT" i="1" dirty="0">
                <a:latin typeface="Tahoma" panose="020B0604030504040204" pitchFamily="34" charset="0"/>
                <a:ea typeface="Tahoma" panose="020B0604030504040204" pitchFamily="34" charset="0"/>
                <a:cs typeface="Tahoma" panose="020B0604030504040204" pitchFamily="34" charset="0"/>
              </a:rPr>
              <a:t>)</a:t>
            </a:r>
          </a:p>
          <a:p>
            <a:pPr algn="just">
              <a:lnSpc>
                <a:spcPts val="1800"/>
              </a:lnSpc>
              <a:spcBef>
                <a:spcPts val="375"/>
              </a:spcBef>
              <a:buNone/>
            </a:pPr>
            <a:endParaRPr lang="it-IT" b="0" i="1" dirty="0">
              <a:solidFill>
                <a:srgbClr val="000000"/>
              </a:solidFill>
              <a:effectLst/>
              <a:latin typeface="Tahoma" panose="020B0604030504040204" pitchFamily="34" charset="0"/>
            </a:endParaRPr>
          </a:p>
        </p:txBody>
      </p:sp>
    </p:spTree>
    <p:extLst>
      <p:ext uri="{BB962C8B-B14F-4D97-AF65-F5344CB8AC3E}">
        <p14:creationId xmlns:p14="http://schemas.microsoft.com/office/powerpoint/2010/main" val="324729437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1F31C-4B90-5536-539A-ECF931124596}"/>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2D0750A1-6369-2A6B-8FFB-0E02DABC25C3}"/>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C41040DC-08EA-E8BE-AA70-CA44D3F641F9}"/>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9369597B-9AC8-AB9C-E3A2-C3F7C7DF89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660A0BF8-5DA5-3CC6-B758-E4F766D02EE4}"/>
              </a:ext>
            </a:extLst>
          </p:cNvPr>
          <p:cNvSpPr txBox="1"/>
          <p:nvPr/>
        </p:nvSpPr>
        <p:spPr>
          <a:xfrm>
            <a:off x="3351577" y="166662"/>
            <a:ext cx="6094520" cy="646331"/>
          </a:xfrm>
          <a:prstGeom prst="rect">
            <a:avLst/>
          </a:prstGeom>
          <a:noFill/>
        </p:spPr>
        <p:txBody>
          <a:bodyPr wrap="square">
            <a:spAutoFit/>
          </a:bodyPr>
          <a:lstStyle/>
          <a:p>
            <a:pPr algn="ctr"/>
            <a:r>
              <a:rPr lang="it-IT"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Riferimenti giurisprudenziali </a:t>
            </a:r>
          </a:p>
          <a:p>
            <a:pPr algn="ctr"/>
            <a:r>
              <a:rPr lang="it-IT" dirty="0">
                <a:solidFill>
                  <a:srgbClr val="000000"/>
                </a:solidFill>
                <a:latin typeface="Tahoma" panose="020B0604030504040204" pitchFamily="34" charset="0"/>
                <a:ea typeface="Tahoma" panose="020B0604030504040204" pitchFamily="34" charset="0"/>
                <a:cs typeface="Tahoma" panose="020B0604030504040204" pitchFamily="34" charset="0"/>
              </a:rPr>
              <a:t>Attività svolta durante l’assenza per malattia</a:t>
            </a:r>
            <a:endParaRPr lang="it-IT" dirty="0">
              <a:latin typeface="Tahoma" panose="020B0604030504040204" pitchFamily="34" charset="0"/>
              <a:ea typeface="Tahoma" panose="020B0604030504040204" pitchFamily="34" charset="0"/>
              <a:cs typeface="Tahoma" panose="020B0604030504040204" pitchFamily="34" charset="0"/>
            </a:endParaRPr>
          </a:p>
        </p:txBody>
      </p:sp>
      <p:sp>
        <p:nvSpPr>
          <p:cNvPr id="4" name="CasellaDiTesto 3">
            <a:extLst>
              <a:ext uri="{FF2B5EF4-FFF2-40B4-BE49-F238E27FC236}">
                <a16:creationId xmlns:a16="http://schemas.microsoft.com/office/drawing/2014/main" id="{20DDD5A8-D4B9-E844-0ECB-E4FA203022AC}"/>
              </a:ext>
            </a:extLst>
          </p:cNvPr>
          <p:cNvSpPr txBox="1"/>
          <p:nvPr/>
        </p:nvSpPr>
        <p:spPr>
          <a:xfrm>
            <a:off x="1971193" y="1133463"/>
            <a:ext cx="9227849" cy="4708981"/>
          </a:xfrm>
          <a:prstGeom prst="rect">
            <a:avLst/>
          </a:prstGeom>
          <a:noFill/>
        </p:spPr>
        <p:txBody>
          <a:bodyPr wrap="square">
            <a:spAutoFit/>
          </a:bodyPr>
          <a:lstStyle/>
          <a:p>
            <a:pPr algn="just">
              <a:lnSpc>
                <a:spcPts val="1800"/>
              </a:lnSpc>
              <a:buNone/>
            </a:pPr>
            <a:r>
              <a:rPr lang="it-IT" b="1" i="0" dirty="0">
                <a:solidFill>
                  <a:srgbClr val="000000"/>
                </a:solidFill>
                <a:effectLst/>
                <a:latin typeface="Tahoma" panose="020B0604030504040204" pitchFamily="34" charset="0"/>
              </a:rPr>
              <a:t>Cass. civ. n. 11154/2025</a:t>
            </a:r>
            <a:endParaRPr lang="it-IT" b="0" i="0" dirty="0">
              <a:solidFill>
                <a:srgbClr val="000000"/>
              </a:solidFill>
              <a:effectLst/>
              <a:latin typeface="Tahoma" panose="020B0604030504040204" pitchFamily="34" charset="0"/>
            </a:endParaRPr>
          </a:p>
          <a:p>
            <a:pPr algn="just">
              <a:buNone/>
            </a:pPr>
            <a:r>
              <a:rPr lang="it-IT" b="0" i="0" dirty="0">
                <a:solidFill>
                  <a:srgbClr val="000000"/>
                </a:solidFill>
                <a:effectLst/>
                <a:latin typeface="Tahoma" panose="020B0604030504040204" pitchFamily="34" charset="0"/>
              </a:rPr>
              <a:t>Lo svolgimento di altre attività da parte del dipendente durante l'assenza per malattia, se da un lato mette in pericolo l'adempimento dell'obbligazione principale del lavoratore, per </a:t>
            </a:r>
            <a:r>
              <a:rPr lang="it-IT" b="0" i="0" u="sng" dirty="0">
                <a:solidFill>
                  <a:srgbClr val="000000"/>
                </a:solidFill>
                <a:effectLst/>
                <a:latin typeface="Tahoma" panose="020B0604030504040204" pitchFamily="34" charset="0"/>
              </a:rPr>
              <a:t>la possibile o probabile protrazione dello stato di malattia</a:t>
            </a:r>
            <a:r>
              <a:rPr lang="it-IT" b="0" i="0" dirty="0">
                <a:solidFill>
                  <a:srgbClr val="000000"/>
                </a:solidFill>
                <a:effectLst/>
                <a:latin typeface="Tahoma" panose="020B0604030504040204" pitchFamily="34" charset="0"/>
              </a:rPr>
              <a:t>, dall'altro integra violazione degli obblighi di diligenza e fedeltà e dei doveri di correttezza e buona fede;</a:t>
            </a:r>
            <a:endParaRPr lang="it-IT" dirty="0">
              <a:solidFill>
                <a:srgbClr val="000000"/>
              </a:solidFill>
              <a:latin typeface="Tahoma" panose="020B0604030504040204" pitchFamily="34" charset="0"/>
            </a:endParaRPr>
          </a:p>
          <a:p>
            <a:pPr algn="just">
              <a:buNone/>
            </a:pPr>
            <a:r>
              <a:rPr lang="it-IT" i="1" dirty="0"/>
              <a:t>(</a:t>
            </a:r>
            <a:r>
              <a:rPr lang="it-IT" i="1" u="sng" dirty="0">
                <a:hlinkClick r:id="rId6"/>
              </a:rPr>
              <a:t>Cassazione civile, Sez. Lavoro, ordinanza n. 11154 del 28 aprile 2025</a:t>
            </a:r>
            <a:r>
              <a:rPr lang="it-IT" i="1" dirty="0"/>
              <a:t>)</a:t>
            </a:r>
          </a:p>
          <a:p>
            <a:pPr algn="just">
              <a:buNone/>
            </a:pPr>
            <a:endParaRPr lang="it-IT" i="1" dirty="0"/>
          </a:p>
          <a:p>
            <a:pPr algn="just">
              <a:lnSpc>
                <a:spcPts val="1800"/>
              </a:lnSpc>
              <a:buNone/>
            </a:pPr>
            <a:r>
              <a:rPr lang="it-IT" b="1" dirty="0">
                <a:solidFill>
                  <a:srgbClr val="000000"/>
                </a:solidFill>
                <a:latin typeface="Tahoma" panose="020B0604030504040204" pitchFamily="34" charset="0"/>
              </a:rPr>
              <a:t>Cass. civ. n. 26496/2018</a:t>
            </a:r>
            <a:endParaRPr lang="it-IT" dirty="0">
              <a:solidFill>
                <a:srgbClr val="000000"/>
              </a:solidFill>
              <a:latin typeface="Tahoma" panose="020B0604030504040204" pitchFamily="34" charset="0"/>
            </a:endParaRPr>
          </a:p>
          <a:p>
            <a:pPr algn="just">
              <a:buNone/>
            </a:pPr>
            <a:r>
              <a:rPr lang="it-IT" dirty="0">
                <a:solidFill>
                  <a:srgbClr val="000000"/>
                </a:solidFill>
                <a:latin typeface="Tahoma" panose="020B0604030504040204" pitchFamily="34" charset="0"/>
              </a:rPr>
              <a:t>Lo svolgimento di altra attività lavorativa da parte del dipendente, durante lo stato di malattia, configura la violazione degli specifici obblighi contrattuali di diligenza e fedeltà nonché dei doveri generali di correttezza e buona fede, oltre che nell'ipotesi in cui tale attività esterna sia, di per sé, sufficiente a far presumere </a:t>
            </a:r>
            <a:r>
              <a:rPr lang="it-IT" u="sng" dirty="0">
                <a:solidFill>
                  <a:srgbClr val="000000"/>
                </a:solidFill>
                <a:latin typeface="Tahoma" panose="020B0604030504040204" pitchFamily="34" charset="0"/>
              </a:rPr>
              <a:t>l'inesistenza della malattia</a:t>
            </a:r>
            <a:r>
              <a:rPr lang="it-IT" dirty="0">
                <a:solidFill>
                  <a:srgbClr val="000000"/>
                </a:solidFill>
                <a:latin typeface="Tahoma" panose="020B0604030504040204" pitchFamily="34" charset="0"/>
              </a:rPr>
              <a:t>, anche nel caso in cui la medesima attività, valutata con giudizio "ex ante" in relazione alla natura della patologia e delle mansioni svolte, </a:t>
            </a:r>
            <a:r>
              <a:rPr lang="it-IT" u="sng" dirty="0">
                <a:solidFill>
                  <a:srgbClr val="000000"/>
                </a:solidFill>
                <a:latin typeface="Tahoma" panose="020B0604030504040204" pitchFamily="34" charset="0"/>
              </a:rPr>
              <a:t>possa pregiudicare o ritardare la guarigione o il rientro in servizio</a:t>
            </a:r>
            <a:r>
              <a:rPr lang="it-IT" dirty="0">
                <a:solidFill>
                  <a:srgbClr val="000000"/>
                </a:solidFill>
                <a:latin typeface="Tahoma" panose="020B0604030504040204" pitchFamily="34" charset="0"/>
              </a:rPr>
              <a:t>.</a:t>
            </a:r>
          </a:p>
          <a:p>
            <a:pPr algn="just">
              <a:buNone/>
            </a:pPr>
            <a:r>
              <a:rPr lang="it-IT" i="1" dirty="0"/>
              <a:t>(</a:t>
            </a:r>
            <a:r>
              <a:rPr lang="it-IT" i="1" u="sng" dirty="0">
                <a:hlinkClick r:id="rId7"/>
              </a:rPr>
              <a:t>Cassazione civile, Sez. Lavoro, ordinanza n. 26496 del 19 ottobre 2018</a:t>
            </a:r>
            <a:r>
              <a:rPr lang="it-IT" i="1" dirty="0"/>
              <a:t>)</a:t>
            </a:r>
            <a:endParaRPr lang="it-IT" dirty="0"/>
          </a:p>
          <a:p>
            <a:pPr algn="just">
              <a:buNone/>
            </a:pPr>
            <a:endParaRPr lang="it-IT" dirty="0"/>
          </a:p>
        </p:txBody>
      </p:sp>
    </p:spTree>
    <p:extLst>
      <p:ext uri="{BB962C8B-B14F-4D97-AF65-F5344CB8AC3E}">
        <p14:creationId xmlns:p14="http://schemas.microsoft.com/office/powerpoint/2010/main" val="127130916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1C61F-FF88-DB49-5DA5-182AE86F6C49}"/>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3A7FC965-267D-022B-51B8-FFD034E09F96}"/>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40CB0820-E584-B973-4908-D6C4CAE7A93B}"/>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EF302F17-F628-5515-1535-710830DC61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CA58A628-DDC9-0888-8C2F-8CB59761EC46}"/>
              </a:ext>
            </a:extLst>
          </p:cNvPr>
          <p:cNvSpPr txBox="1"/>
          <p:nvPr/>
        </p:nvSpPr>
        <p:spPr>
          <a:xfrm>
            <a:off x="1799501" y="166662"/>
            <a:ext cx="9701200" cy="3929281"/>
          </a:xfrm>
          <a:prstGeom prst="rect">
            <a:avLst/>
          </a:prstGeom>
          <a:noFill/>
        </p:spPr>
        <p:txBody>
          <a:bodyPr wrap="square">
            <a:spAutoFit/>
          </a:bodyPr>
          <a:lstStyle/>
          <a:p>
            <a:r>
              <a:rPr lang="it-IT" sz="1800" b="1" i="0" u="none" strike="noStrike" dirty="0">
                <a:solidFill>
                  <a:srgbClr val="000000"/>
                </a:solidFill>
                <a:effectLst/>
                <a:latin typeface="Aptos" panose="020B0004020202020204" pitchFamily="34" charset="0"/>
              </a:rPr>
              <a:t> </a:t>
            </a:r>
            <a:br>
              <a:rPr lang="it-IT" sz="1800" b="0" i="0" u="none" strike="noStrike" dirty="0">
                <a:solidFill>
                  <a:srgbClr val="000000"/>
                </a:solidFill>
                <a:effectLst/>
                <a:latin typeface="Aptos" panose="020B0004020202020204" pitchFamily="34" charset="0"/>
              </a:rPr>
            </a:br>
            <a:br>
              <a:rPr lang="it-IT" sz="1800" b="0" i="0" u="none" strike="noStrike" dirty="0">
                <a:solidFill>
                  <a:srgbClr val="000000"/>
                </a:solidFill>
                <a:effectLst/>
                <a:latin typeface="Aptos" panose="020B0004020202020204" pitchFamily="34" charset="0"/>
              </a:rPr>
            </a:br>
            <a:endParaRPr lang="it-IT" sz="1800" b="0" i="0" u="none" strike="noStrike" dirty="0">
              <a:solidFill>
                <a:srgbClr val="000000"/>
              </a:solidFill>
              <a:effectLst/>
              <a:latin typeface="Aptos" panose="020B0004020202020204" pitchFamily="34" charset="0"/>
            </a:endParaRPr>
          </a:p>
          <a:p>
            <a:endParaRPr lang="it-IT" dirty="0">
              <a:solidFill>
                <a:srgbClr val="000000"/>
              </a:solidFill>
              <a:latin typeface="Aptos" panose="020B0004020202020204" pitchFamily="34" charset="0"/>
            </a:endParaRPr>
          </a:p>
          <a:p>
            <a:pPr algn="just">
              <a:lnSpc>
                <a:spcPts val="1800"/>
              </a:lnSpc>
              <a:buNone/>
            </a:pPr>
            <a:r>
              <a:rPr lang="it-IT" b="1" dirty="0">
                <a:solidFill>
                  <a:srgbClr val="000000"/>
                </a:solidFill>
                <a:latin typeface="Tahoma" panose="020B0604030504040204" pitchFamily="34" charset="0"/>
              </a:rPr>
              <a:t>Cass. civ. n. 7793/2025 – Condotta extralavorativa illecita</a:t>
            </a:r>
            <a:endParaRPr lang="it-IT" dirty="0">
              <a:solidFill>
                <a:srgbClr val="000000"/>
              </a:solidFill>
              <a:latin typeface="Tahoma" panose="020B0604030504040204" pitchFamily="34" charset="0"/>
            </a:endParaRPr>
          </a:p>
          <a:p>
            <a:pPr algn="just">
              <a:buNone/>
            </a:pPr>
            <a:r>
              <a:rPr lang="it-IT" dirty="0">
                <a:solidFill>
                  <a:srgbClr val="000000"/>
                </a:solidFill>
                <a:latin typeface="Tahoma" panose="020B0604030504040204" pitchFamily="34" charset="0"/>
              </a:rPr>
              <a:t>La condotta illecita extralavorativa del lavoratore può rilevare disciplinarmente solo se idonea a ledere gli interessi morali e materiali del datore di lavoro o compromettere irrimediabilmente il rapporto fiduciario tra le parti. Tuttavia essa non sempre integra giusta causa di licenziamento, in assenza di un pregiudizio concreto e attuale per l'immagine aziendale e per la regolare esecuzione della prestazione lavorativa.</a:t>
            </a:r>
            <a:endParaRPr lang="it-IT" dirty="0"/>
          </a:p>
          <a:p>
            <a:pPr algn="just">
              <a:lnSpc>
                <a:spcPts val="1800"/>
              </a:lnSpc>
              <a:spcBef>
                <a:spcPts val="375"/>
              </a:spcBef>
              <a:buNone/>
            </a:pPr>
            <a:r>
              <a:rPr lang="it-IT" i="1" dirty="0">
                <a:solidFill>
                  <a:srgbClr val="000000"/>
                </a:solidFill>
                <a:latin typeface="Tahoma" panose="020B0604030504040204" pitchFamily="34" charset="0"/>
              </a:rPr>
              <a:t>(</a:t>
            </a:r>
            <a:r>
              <a:rPr lang="it-IT" i="1" u="sng" dirty="0">
                <a:solidFill>
                  <a:srgbClr val="183025"/>
                </a:solidFill>
                <a:latin typeface="Tahoma" panose="020B0604030504040204" pitchFamily="34" charset="0"/>
                <a:hlinkClick r:id="rId6"/>
              </a:rPr>
              <a:t>Cassazione civile, Sez. Lavoro, ordinanza n. 7793 del 24 marzo 2025</a:t>
            </a:r>
            <a:r>
              <a:rPr lang="it-IT" i="1" dirty="0">
                <a:solidFill>
                  <a:srgbClr val="000000"/>
                </a:solidFill>
                <a:latin typeface="Tahoma" panose="020B0604030504040204" pitchFamily="34" charset="0"/>
              </a:rPr>
              <a:t>)</a:t>
            </a:r>
          </a:p>
          <a:p>
            <a:endParaRPr lang="it-IT" b="1" dirty="0">
              <a:solidFill>
                <a:srgbClr val="000000"/>
              </a:solidFill>
              <a:latin typeface="Aptos" panose="020B0004020202020204" pitchFamily="34" charset="0"/>
            </a:endParaRPr>
          </a:p>
          <a:p>
            <a:endParaRPr lang="it-IT" b="1" dirty="0">
              <a:solidFill>
                <a:srgbClr val="000000"/>
              </a:solidFill>
              <a:latin typeface="Aptos" panose="020B0004020202020204" pitchFamily="34" charset="0"/>
            </a:endParaRPr>
          </a:p>
          <a:p>
            <a:pPr rtl="0">
              <a:buNone/>
            </a:pPr>
            <a:endParaRPr lang="it-IT" b="0" dirty="0">
              <a:effectLst/>
            </a:endParaRPr>
          </a:p>
        </p:txBody>
      </p:sp>
      <p:sp>
        <p:nvSpPr>
          <p:cNvPr id="6" name="CasellaDiTesto 5">
            <a:extLst>
              <a:ext uri="{FF2B5EF4-FFF2-40B4-BE49-F238E27FC236}">
                <a16:creationId xmlns:a16="http://schemas.microsoft.com/office/drawing/2014/main" id="{8724C2E4-E521-A43B-AFEE-B248484F401C}"/>
              </a:ext>
            </a:extLst>
          </p:cNvPr>
          <p:cNvSpPr txBox="1"/>
          <p:nvPr/>
        </p:nvSpPr>
        <p:spPr>
          <a:xfrm>
            <a:off x="4463478" y="79232"/>
            <a:ext cx="6094520" cy="369332"/>
          </a:xfrm>
          <a:prstGeom prst="rect">
            <a:avLst/>
          </a:prstGeom>
          <a:noFill/>
        </p:spPr>
        <p:txBody>
          <a:bodyPr wrap="square">
            <a:spAutoFit/>
          </a:bodyPr>
          <a:lstStyle/>
          <a:p>
            <a:r>
              <a:rPr lang="it-IT" b="1" dirty="0">
                <a:solidFill>
                  <a:srgbClr val="000000"/>
                </a:solidFill>
                <a:latin typeface="Aptos" panose="020B0004020202020204" pitchFamily="34" charset="0"/>
              </a:rPr>
              <a:t>Riferimenti giurisprudenziali</a:t>
            </a:r>
            <a:endParaRPr lang="it-IT" dirty="0"/>
          </a:p>
        </p:txBody>
      </p:sp>
    </p:spTree>
    <p:extLst>
      <p:ext uri="{BB962C8B-B14F-4D97-AF65-F5344CB8AC3E}">
        <p14:creationId xmlns:p14="http://schemas.microsoft.com/office/powerpoint/2010/main" val="18915923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3A2F3-0237-AEDA-640A-D092E188D8BE}"/>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FCEFAFC3-66D2-CB4E-5AF3-5F486DCAC223}"/>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0F8CA914-07CD-307B-8415-4C85266EE0BB}"/>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840D0591-C350-749A-3B72-6110C693F7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C99A315E-9E41-CF43-89B8-8815B010C25B}"/>
              </a:ext>
            </a:extLst>
          </p:cNvPr>
          <p:cNvSpPr txBox="1"/>
          <p:nvPr/>
        </p:nvSpPr>
        <p:spPr>
          <a:xfrm>
            <a:off x="1370178" y="1408046"/>
            <a:ext cx="9694415" cy="689741"/>
          </a:xfrm>
          <a:prstGeom prst="rect">
            <a:avLst/>
          </a:prstGeom>
          <a:noFill/>
        </p:spPr>
        <p:txBody>
          <a:bodyPr wrap="square">
            <a:spAutoFit/>
          </a:bodyPr>
          <a:lstStyle/>
          <a:p>
            <a:pPr algn="just" fontAlgn="base">
              <a:lnSpc>
                <a:spcPts val="2250"/>
              </a:lnSpc>
              <a:spcAft>
                <a:spcPts val="2250"/>
              </a:spcAft>
              <a:buNone/>
            </a:pPr>
            <a:r>
              <a:rPr lang="it-IT" sz="2000" b="0" i="0" dirty="0">
                <a:solidFill>
                  <a:srgbClr val="0F1941"/>
                </a:solidFill>
                <a:effectLst/>
                <a:latin typeface="Tahoma" panose="020B0604030504040204" pitchFamily="34" charset="0"/>
                <a:ea typeface="Tahoma" panose="020B0604030504040204" pitchFamily="34" charset="0"/>
                <a:cs typeface="Tahoma" panose="020B0604030504040204" pitchFamily="34" charset="0"/>
              </a:rPr>
              <a:t>Per lo svolgimento di attività professionale «extra» rispetto al lavoro dipendente è necessario aprire la partita IVA  ?</a:t>
            </a:r>
          </a:p>
        </p:txBody>
      </p:sp>
      <p:sp>
        <p:nvSpPr>
          <p:cNvPr id="2" name="CasellaDiTesto 1">
            <a:extLst>
              <a:ext uri="{FF2B5EF4-FFF2-40B4-BE49-F238E27FC236}">
                <a16:creationId xmlns:a16="http://schemas.microsoft.com/office/drawing/2014/main" id="{DBDF73EA-7D37-4ED5-58B4-A83A48312FD3}"/>
              </a:ext>
            </a:extLst>
          </p:cNvPr>
          <p:cNvSpPr txBox="1"/>
          <p:nvPr/>
        </p:nvSpPr>
        <p:spPr>
          <a:xfrm>
            <a:off x="5002707" y="225231"/>
            <a:ext cx="2339387" cy="461665"/>
          </a:xfrm>
          <a:prstGeom prst="rect">
            <a:avLst/>
          </a:prstGeom>
          <a:noFill/>
        </p:spPr>
        <p:txBody>
          <a:bodyPr wrap="square">
            <a:spAutoFit/>
          </a:bodyPr>
          <a:lstStyle/>
          <a:p>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Partita IVA</a:t>
            </a:r>
            <a:endParaRPr lang="it-IT" sz="2400" dirty="0">
              <a:latin typeface="Tahoma" panose="020B0604030504040204" pitchFamily="34" charset="0"/>
              <a:ea typeface="Tahoma" panose="020B0604030504040204" pitchFamily="34" charset="0"/>
              <a:cs typeface="Tahoma" panose="020B0604030504040204" pitchFamily="34" charset="0"/>
            </a:endParaRPr>
          </a:p>
        </p:txBody>
      </p:sp>
      <p:pic>
        <p:nvPicPr>
          <p:cNvPr id="5" name="Immagine 4" descr="Che cos'è e come funziona la PARTITA IVA | #TeLoSpiego">
            <a:extLst>
              <a:ext uri="{FF2B5EF4-FFF2-40B4-BE49-F238E27FC236}">
                <a16:creationId xmlns:a16="http://schemas.microsoft.com/office/drawing/2014/main" id="{49259711-C021-759B-E468-174E70E59479}"/>
              </a:ext>
            </a:extLst>
          </p:cNvPr>
          <p:cNvPicPr>
            <a:picLocks noChangeAspect="1"/>
          </p:cNvPicPr>
          <p:nvPr/>
        </p:nvPicPr>
        <p:blipFill>
          <a:blip r:embed="rId6"/>
          <a:stretch>
            <a:fillRect/>
          </a:stretch>
        </p:blipFill>
        <p:spPr>
          <a:xfrm>
            <a:off x="2628899" y="2887658"/>
            <a:ext cx="6657975" cy="3745111"/>
          </a:xfrm>
          <a:prstGeom prst="rect">
            <a:avLst/>
          </a:prstGeom>
        </p:spPr>
      </p:pic>
    </p:spTree>
    <p:extLst>
      <p:ext uri="{BB962C8B-B14F-4D97-AF65-F5344CB8AC3E}">
        <p14:creationId xmlns:p14="http://schemas.microsoft.com/office/powerpoint/2010/main" val="400915923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32855-8B9E-AAAE-C49F-423A0CA662C2}"/>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E6A93E14-4B17-1777-F778-54514346DD1A}"/>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8339369C-2BC1-6D84-70D4-3E310D3F8971}"/>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D4882700-0071-74E7-43DD-029C10DB94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3" name="CasellaDiTesto 2">
            <a:extLst>
              <a:ext uri="{FF2B5EF4-FFF2-40B4-BE49-F238E27FC236}">
                <a16:creationId xmlns:a16="http://schemas.microsoft.com/office/drawing/2014/main" id="{99A1EA76-05A7-52E0-E550-D44B1C612DAD}"/>
              </a:ext>
            </a:extLst>
          </p:cNvPr>
          <p:cNvSpPr txBox="1"/>
          <p:nvPr/>
        </p:nvSpPr>
        <p:spPr>
          <a:xfrm>
            <a:off x="2151747" y="1043378"/>
            <a:ext cx="7888505" cy="1477328"/>
          </a:xfrm>
          <a:prstGeom prst="rect">
            <a:avLst/>
          </a:prstGeom>
          <a:noFill/>
        </p:spPr>
        <p:txBody>
          <a:bodyPr wrap="square">
            <a:spAutoFit/>
          </a:bodyPr>
          <a:lstStyle/>
          <a:p>
            <a:pPr algn="ctr" rtl="0">
              <a:buNone/>
            </a:pPr>
            <a:r>
              <a:rPr lang="it-IT" sz="1800" b="0" i="0" u="none" strike="noStrike" dirty="0">
                <a:solidFill>
                  <a:srgbClr val="000000"/>
                </a:solidFill>
                <a:effectLst/>
                <a:latin typeface="Aptos" panose="020B0004020202020204" pitchFamily="34" charset="0"/>
              </a:rPr>
              <a:t>La presente presentazione tratta i casi in cui un ingegnere che svolge attività di lavoro dipendente pubblico o privato, esercita parallelamente la professione, con iscrizione all’Ordine degli Ingegneri</a:t>
            </a:r>
            <a:endParaRPr lang="it-IT" dirty="0">
              <a:solidFill>
                <a:srgbClr val="000000"/>
              </a:solidFill>
              <a:latin typeface="Aptos" panose="020B0004020202020204" pitchFamily="34" charset="0"/>
            </a:endParaRPr>
          </a:p>
          <a:p>
            <a:pPr algn="just" rtl="0">
              <a:buNone/>
            </a:pPr>
            <a:br>
              <a:rPr lang="it-IT" dirty="0"/>
            </a:br>
            <a:endParaRPr lang="it-IT" dirty="0"/>
          </a:p>
        </p:txBody>
      </p:sp>
      <p:pic>
        <p:nvPicPr>
          <p:cNvPr id="1026" name="Picture 2">
            <a:extLst>
              <a:ext uri="{FF2B5EF4-FFF2-40B4-BE49-F238E27FC236}">
                <a16:creationId xmlns:a16="http://schemas.microsoft.com/office/drawing/2014/main" id="{8457239A-7CB0-51F4-4FFD-4F8BE6D51D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0552" y="2357379"/>
            <a:ext cx="3975717" cy="3975717"/>
          </a:xfrm>
          <a:prstGeom prst="rect">
            <a:avLst/>
          </a:prstGeom>
          <a:noFill/>
          <a:extLst>
            <a:ext uri="{909E8E84-426E-40DD-AFC4-6F175D3DCCD1}">
              <a14:hiddenFill xmlns:a14="http://schemas.microsoft.com/office/drawing/2010/main">
                <a:solidFill>
                  <a:srgbClr val="FFFFFF"/>
                </a:solidFill>
              </a14:hiddenFill>
            </a:ext>
          </a:extLst>
        </p:spPr>
      </p:pic>
      <p:sp>
        <p:nvSpPr>
          <p:cNvPr id="2" name="CasellaDiTesto 1">
            <a:extLst>
              <a:ext uri="{FF2B5EF4-FFF2-40B4-BE49-F238E27FC236}">
                <a16:creationId xmlns:a16="http://schemas.microsoft.com/office/drawing/2014/main" id="{1511B966-04AA-81EE-9F49-877F699EDACC}"/>
              </a:ext>
            </a:extLst>
          </p:cNvPr>
          <p:cNvSpPr txBox="1"/>
          <p:nvPr/>
        </p:nvSpPr>
        <p:spPr>
          <a:xfrm>
            <a:off x="5074312" y="166662"/>
            <a:ext cx="2043374" cy="461665"/>
          </a:xfrm>
          <a:prstGeom prst="rect">
            <a:avLst/>
          </a:prstGeom>
          <a:noFill/>
        </p:spPr>
        <p:txBody>
          <a:bodyPr wrap="square">
            <a:spAutoFit/>
          </a:bodyPr>
          <a:lstStyle/>
          <a:p>
            <a:r>
              <a:rPr lang="it-IT" sz="2400" b="1" dirty="0">
                <a:solidFill>
                  <a:srgbClr val="000000"/>
                </a:solidFill>
                <a:latin typeface="Aptos" panose="020B0004020202020204" pitchFamily="34" charset="0"/>
              </a:rPr>
              <a:t>Argomento</a:t>
            </a:r>
            <a:endParaRPr lang="it-IT" sz="2400" dirty="0"/>
          </a:p>
        </p:txBody>
      </p:sp>
    </p:spTree>
    <p:extLst>
      <p:ext uri="{BB962C8B-B14F-4D97-AF65-F5344CB8AC3E}">
        <p14:creationId xmlns:p14="http://schemas.microsoft.com/office/powerpoint/2010/main" val="215042376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9899-88FF-17BA-B98B-969F8FAFE896}"/>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5D852A01-C936-5CA2-68B5-ACFFA608A7EF}"/>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D888CC02-FB3F-D383-0BAD-7DDD1B0EE6AE}"/>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AB138C1A-1A02-815A-AD18-6667E331821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2" name="CasellaDiTesto 1">
            <a:extLst>
              <a:ext uri="{FF2B5EF4-FFF2-40B4-BE49-F238E27FC236}">
                <a16:creationId xmlns:a16="http://schemas.microsoft.com/office/drawing/2014/main" id="{B8BBDD69-2C61-DB29-6355-B5804668F921}"/>
              </a:ext>
            </a:extLst>
          </p:cNvPr>
          <p:cNvSpPr txBox="1"/>
          <p:nvPr/>
        </p:nvSpPr>
        <p:spPr>
          <a:xfrm>
            <a:off x="5507533" y="166662"/>
            <a:ext cx="1893392" cy="461665"/>
          </a:xfrm>
          <a:prstGeom prst="rect">
            <a:avLst/>
          </a:prstGeom>
          <a:noFill/>
        </p:spPr>
        <p:txBody>
          <a:bodyPr wrap="square">
            <a:spAutoFit/>
          </a:bodyPr>
          <a:lstStyle/>
          <a:p>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Partita IVA</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
        <p:nvSpPr>
          <p:cNvPr id="7" name="CasellaDiTesto 6">
            <a:extLst>
              <a:ext uri="{FF2B5EF4-FFF2-40B4-BE49-F238E27FC236}">
                <a16:creationId xmlns:a16="http://schemas.microsoft.com/office/drawing/2014/main" id="{A7B55355-7CD4-185B-B915-6BC751A7172A}"/>
              </a:ext>
            </a:extLst>
          </p:cNvPr>
          <p:cNvSpPr txBox="1"/>
          <p:nvPr/>
        </p:nvSpPr>
        <p:spPr>
          <a:xfrm>
            <a:off x="1678151" y="1166780"/>
            <a:ext cx="9164489" cy="5093702"/>
          </a:xfrm>
          <a:prstGeom prst="rect">
            <a:avLst/>
          </a:prstGeom>
          <a:noFill/>
        </p:spPr>
        <p:txBody>
          <a:bodyPr wrap="square">
            <a:spAutoFit/>
          </a:bodyPr>
          <a:lstStyle/>
          <a:p>
            <a:pPr algn="just" fontAlgn="base">
              <a:lnSpc>
                <a:spcPts val="2250"/>
              </a:lnSpc>
              <a:spcAft>
                <a:spcPts val="2250"/>
              </a:spcAft>
            </a:pPr>
            <a:r>
              <a:rPr lang="it-IT" sz="1800"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L’apertura della </a:t>
            </a:r>
            <a:r>
              <a:rPr lang="it-IT" sz="1800" b="1" i="0" u="sng"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Partita IVA </a:t>
            </a:r>
            <a:r>
              <a:rPr lang="it-IT" sz="1800" b="0" i="0" dirty="0">
                <a:solidFill>
                  <a:schemeClr val="tx1">
                    <a:lumMod val="95000"/>
                    <a:lumOff val="5000"/>
                  </a:schemeClr>
                </a:solidFill>
                <a:effectLst/>
                <a:latin typeface="Tahoma" panose="020B0604030504040204" pitchFamily="34" charset="0"/>
                <a:ea typeface="Tahoma" panose="020B0604030504040204" pitchFamily="34" charset="0"/>
                <a:cs typeface="Tahoma" panose="020B0604030504040204" pitchFamily="34" charset="0"/>
              </a:rPr>
              <a:t>è necessaria q</a:t>
            </a:r>
            <a:r>
              <a:rPr lang="it-IT" dirty="0">
                <a:latin typeface="Tahoma" panose="020B0604030504040204" pitchFamily="34" charset="0"/>
                <a:ea typeface="Tahoma" panose="020B0604030504040204" pitchFamily="34" charset="0"/>
                <a:cs typeface="Tahoma" panose="020B0604030504040204" pitchFamily="34" charset="0"/>
              </a:rPr>
              <a:t>uando la prestazione offerta rientra nelle attività tipiche della professione di ingegnere (es. progettazione, consulenza tecnica) e non si può quindi ritenere «occasionale»</a:t>
            </a:r>
          </a:p>
          <a:p>
            <a:pPr algn="just" fontAlgn="base">
              <a:lnSpc>
                <a:spcPts val="2250"/>
              </a:lnSpc>
              <a:spcAft>
                <a:spcPts val="2250"/>
              </a:spcAft>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L’apertura della Partita IVA non serve e quindi si può usare la «ritenuta d’acconto:</a:t>
            </a:r>
          </a:p>
          <a:p>
            <a:pPr marL="285750" indent="-285750" algn="just" fontAlgn="base">
              <a:lnSpc>
                <a:spcPts val="2250"/>
              </a:lnSpc>
              <a:buFont typeface="Arial" panose="020B0604020202020204" pitchFamily="34" charset="0"/>
              <a:buChar char="•"/>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caso di </a:t>
            </a:r>
            <a:r>
              <a:rPr lang="it-IT"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prestazioni occasionali</a:t>
            </a: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 ovvero attività autonome svolte saltuariamente e limitate nei guadagni, dove l’aspetto intellettuale della prestazione prevale rispetto all’organizzazione del lavoro e delle risorse. </a:t>
            </a:r>
          </a:p>
          <a:p>
            <a:pPr marL="285750" indent="-285750" algn="just" fontAlgn="base">
              <a:lnSpc>
                <a:spcPts val="2250"/>
              </a:lnSpc>
              <a:buFont typeface="Arial" panose="020B0604020202020204" pitchFamily="34" charset="0"/>
              <a:buChar char="•"/>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caso di attività non tipiche della professione (es. lezioni di inglese o traduzioni non tecniche)</a:t>
            </a:r>
          </a:p>
          <a:p>
            <a:pPr marL="285750" indent="-285750" algn="just" fontAlgn="base">
              <a:lnSpc>
                <a:spcPts val="2250"/>
              </a:lnSpc>
              <a:buFont typeface="Arial" panose="020B0604020202020204" pitchFamily="34" charset="0"/>
              <a:buChar char="•"/>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caso di attività intellettuali generiche (es. redazione di un articolo divulgativo per una rivista)</a:t>
            </a:r>
          </a:p>
          <a:p>
            <a:pPr marL="285750" indent="-285750" algn="just" fontAlgn="base">
              <a:lnSpc>
                <a:spcPts val="2250"/>
              </a:lnSpc>
              <a:buFont typeface="Arial" panose="020B0604020202020204" pitchFamily="34" charset="0"/>
              <a:buChar char="•"/>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caso di redditi derivanti da </a:t>
            </a:r>
            <a:r>
              <a:rPr lang="it-IT"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royalties</a:t>
            </a: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 che</a:t>
            </a:r>
            <a:r>
              <a:rPr lang="it-IT" b="1"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 </a:t>
            </a: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includono i compensi percepiti per lo sfruttamento economico del diritto d’autore o di brevetti, marchi, opere artistiche o ingegneristiche.</a:t>
            </a:r>
          </a:p>
          <a:p>
            <a:pPr marL="285750" indent="-285750" algn="just" fontAlgn="base">
              <a:lnSpc>
                <a:spcPts val="2250"/>
              </a:lnSpc>
              <a:buFont typeface="Arial" panose="020B0604020202020204" pitchFamily="34" charset="0"/>
              <a:buChar char="•"/>
            </a:pPr>
            <a:r>
              <a:rPr lang="it-IT" dirty="0">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rPr>
              <a:t>In caso di non iscrizione all’Albo professionale</a:t>
            </a:r>
          </a:p>
        </p:txBody>
      </p:sp>
    </p:spTree>
    <p:extLst>
      <p:ext uri="{BB962C8B-B14F-4D97-AF65-F5344CB8AC3E}">
        <p14:creationId xmlns:p14="http://schemas.microsoft.com/office/powerpoint/2010/main" val="37330510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D3D32-AFC7-E513-6F1D-DBBFE26A3177}"/>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89E433DF-DB21-7BA1-1768-5E6B8E8F9C17}"/>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0FE19A3C-BD0B-7479-8680-11440A3FECF4}"/>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4FF272D4-4E63-9520-6FC3-E790F649E4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2" name="CasellaDiTesto 1">
            <a:extLst>
              <a:ext uri="{FF2B5EF4-FFF2-40B4-BE49-F238E27FC236}">
                <a16:creationId xmlns:a16="http://schemas.microsoft.com/office/drawing/2014/main" id="{5601E16A-AB0A-DE31-673D-2081C92EB817}"/>
              </a:ext>
            </a:extLst>
          </p:cNvPr>
          <p:cNvSpPr txBox="1"/>
          <p:nvPr/>
        </p:nvSpPr>
        <p:spPr>
          <a:xfrm>
            <a:off x="5231308" y="5456"/>
            <a:ext cx="3436442" cy="461665"/>
          </a:xfrm>
          <a:prstGeom prst="rect">
            <a:avLst/>
          </a:prstGeom>
          <a:noFill/>
        </p:spPr>
        <p:txBody>
          <a:bodyPr wrap="square">
            <a:spAutoFit/>
          </a:bodyPr>
          <a:lstStyle/>
          <a:p>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L’occasionalità</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
        <p:nvSpPr>
          <p:cNvPr id="10" name="CasellaDiTesto 9">
            <a:extLst>
              <a:ext uri="{FF2B5EF4-FFF2-40B4-BE49-F238E27FC236}">
                <a16:creationId xmlns:a16="http://schemas.microsoft.com/office/drawing/2014/main" id="{13D6224E-D529-6D7B-C0B0-2DB59BE54015}"/>
              </a:ext>
            </a:extLst>
          </p:cNvPr>
          <p:cNvSpPr txBox="1"/>
          <p:nvPr/>
        </p:nvSpPr>
        <p:spPr>
          <a:xfrm>
            <a:off x="1821139" y="1164535"/>
            <a:ext cx="9915525" cy="3970318"/>
          </a:xfrm>
          <a:prstGeom prst="rect">
            <a:avLst/>
          </a:prstGeom>
          <a:noFill/>
        </p:spPr>
        <p:txBody>
          <a:bodyPr wrap="square">
            <a:spAutoFit/>
          </a:bodyPr>
          <a:lstStyle/>
          <a:p>
            <a:pPr>
              <a:buNone/>
            </a:pPr>
            <a:r>
              <a:rPr lang="it-IT" dirty="0">
                <a:latin typeface="Tahoma" panose="020B0604030504040204" pitchFamily="34" charset="0"/>
                <a:ea typeface="Tahoma" panose="020B0604030504040204" pitchFamily="34" charset="0"/>
                <a:cs typeface="Tahoma" panose="020B0604030504040204" pitchFamily="34" charset="0"/>
              </a:rPr>
              <a:t>Per la legge italiana, la definizione di "occasionalità" non è legata a un numero preciso di giorni o a una cifra esatta (come spesso si crede), ma ad una </a:t>
            </a:r>
            <a:r>
              <a:rPr lang="it-IT" b="1" dirty="0">
                <a:latin typeface="Tahoma" panose="020B0604030504040204" pitchFamily="34" charset="0"/>
                <a:ea typeface="Tahoma" panose="020B0604030504040204" pitchFamily="34" charset="0"/>
                <a:cs typeface="Tahoma" panose="020B0604030504040204" pitchFamily="34" charset="0"/>
              </a:rPr>
              <a:t>modalità di esecuzione</a:t>
            </a:r>
            <a:r>
              <a:rPr lang="it-IT" dirty="0">
                <a:latin typeface="Tahoma" panose="020B0604030504040204" pitchFamily="34" charset="0"/>
                <a:ea typeface="Tahoma" panose="020B0604030504040204" pitchFamily="34" charset="0"/>
                <a:cs typeface="Tahoma" panose="020B0604030504040204" pitchFamily="34" charset="0"/>
              </a:rPr>
              <a:t>.</a:t>
            </a:r>
          </a:p>
          <a:p>
            <a:pPr>
              <a:buNone/>
            </a:pPr>
            <a:r>
              <a:rPr lang="it-IT" dirty="0">
                <a:latin typeface="Tahoma" panose="020B0604030504040204" pitchFamily="34" charset="0"/>
                <a:ea typeface="Tahoma" panose="020B0604030504040204" pitchFamily="34" charset="0"/>
                <a:cs typeface="Tahoma" panose="020B0604030504040204" pitchFamily="34" charset="0"/>
              </a:rPr>
              <a:t>Il riferimento principale è l'</a:t>
            </a:r>
            <a:r>
              <a:rPr lang="it-IT" b="1" dirty="0">
                <a:latin typeface="Tahoma" panose="020B0604030504040204" pitchFamily="34" charset="0"/>
                <a:ea typeface="Tahoma" panose="020B0604030504040204" pitchFamily="34" charset="0"/>
                <a:cs typeface="Tahoma" panose="020B0604030504040204" pitchFamily="34" charset="0"/>
              </a:rPr>
              <a:t>Art. 2222 del Codice Civile</a:t>
            </a:r>
            <a:r>
              <a:rPr lang="it-IT" dirty="0">
                <a:latin typeface="Tahoma" panose="020B0604030504040204" pitchFamily="34" charset="0"/>
                <a:ea typeface="Tahoma" panose="020B0604030504040204" pitchFamily="34" charset="0"/>
                <a:cs typeface="Tahoma" panose="020B0604030504040204" pitchFamily="34" charset="0"/>
              </a:rPr>
              <a:t> (Contratto d'opera), che definisce il lavoratore autonomo occasionale come colui che si obbliga a compiere un'opera o un servizio:</a:t>
            </a:r>
          </a:p>
          <a:p>
            <a:pPr>
              <a:buNone/>
            </a:pPr>
            <a:endParaRPr lang="it-IT" dirty="0">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Con lavoro prevalentemente proprio.</a:t>
            </a:r>
          </a:p>
          <a:p>
            <a:pPr marL="285750" indent="-285750">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In piena autonomia e senza vincolo di subordinazione </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Episodico, con attività saltuaria, non ricorrente e non programmata.</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In assenza di organizzazione: Non si può avere uno studio, dipendenti, software professionali specifici o una struttura stabile destinata a quell'attività.</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Di breve durata: Non esiste un limite di giorni per legge, ma la prassi amministrativa guarda con sospetto collaborazioni che superano i 30 giorni annui con lo stesso committente (limite spesso usato come parametro di controllo).</a:t>
            </a:r>
          </a:p>
          <a:p>
            <a:pPr marL="285750" indent="-285750" algn="just">
              <a:buFont typeface="Arial" panose="020B0604020202020204" pitchFamily="34" charset="0"/>
              <a:buChar char="•"/>
            </a:pPr>
            <a:r>
              <a:rPr lang="it-IT" b="1" dirty="0">
                <a:latin typeface="Tahoma" panose="020B0604030504040204" pitchFamily="34" charset="0"/>
                <a:ea typeface="Tahoma" panose="020B0604030504040204" pitchFamily="34" charset="0"/>
                <a:cs typeface="Tahoma" panose="020B0604030504040204" pitchFamily="34" charset="0"/>
              </a:rPr>
              <a:t>Senza i requisiti della professionalità</a:t>
            </a:r>
          </a:p>
        </p:txBody>
      </p:sp>
    </p:spTree>
    <p:extLst>
      <p:ext uri="{BB962C8B-B14F-4D97-AF65-F5344CB8AC3E}">
        <p14:creationId xmlns:p14="http://schemas.microsoft.com/office/powerpoint/2010/main" val="274013598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64886-B471-996F-865F-9239F0F9653A}"/>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8C9C28DE-29FF-2E2C-05B7-93A31E0D7D22}"/>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3D756E40-D975-3604-5867-CBD906D3B0CF}"/>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B18A4C33-C491-0EAB-B4B4-9995337F06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7F1BAB40-7A51-44D6-6548-D5B5CD26BC62}"/>
              </a:ext>
            </a:extLst>
          </p:cNvPr>
          <p:cNvSpPr txBox="1"/>
          <p:nvPr/>
        </p:nvSpPr>
        <p:spPr>
          <a:xfrm>
            <a:off x="1678151" y="1345805"/>
            <a:ext cx="9848850" cy="5078313"/>
          </a:xfrm>
          <a:prstGeom prst="rect">
            <a:avLst/>
          </a:prstGeom>
          <a:noFill/>
        </p:spPr>
        <p:txBody>
          <a:bodyPr wrap="square">
            <a:spAutoFit/>
          </a:bodyPr>
          <a:lstStyle/>
          <a:p>
            <a:pPr algn="just">
              <a:buNone/>
            </a:pPr>
            <a:r>
              <a:rPr lang="it-IT" dirty="0">
                <a:latin typeface="Tahoma" panose="020B0604030504040204" pitchFamily="34" charset="0"/>
                <a:ea typeface="Tahoma" panose="020B0604030504040204" pitchFamily="34" charset="0"/>
                <a:cs typeface="Tahoma" panose="020B0604030504040204" pitchFamily="34" charset="0"/>
              </a:rPr>
              <a:t>La giurisprudenza e l'Agenzia delle Entrate tendono ad escludere che un </a:t>
            </a:r>
            <a:r>
              <a:rPr lang="it-IT" b="1" dirty="0">
                <a:latin typeface="Tahoma" panose="020B0604030504040204" pitchFamily="34" charset="0"/>
                <a:ea typeface="Tahoma" panose="020B0604030504040204" pitchFamily="34" charset="0"/>
                <a:cs typeface="Tahoma" panose="020B0604030504040204" pitchFamily="34" charset="0"/>
              </a:rPr>
              <a:t>professionista iscritto all'Albo</a:t>
            </a:r>
            <a:r>
              <a:rPr lang="it-IT" dirty="0">
                <a:latin typeface="Tahoma" panose="020B0604030504040204" pitchFamily="34" charset="0"/>
                <a:ea typeface="Tahoma" panose="020B0604030504040204" pitchFamily="34" charset="0"/>
                <a:cs typeface="Tahoma" panose="020B0604030504040204" pitchFamily="34" charset="0"/>
              </a:rPr>
              <a:t> possa svolgere prestazioni occasionali nell'ambito delle sue competenze professionali.</a:t>
            </a: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a:p>
            <a:pPr algn="just">
              <a:buNone/>
            </a:pPr>
            <a:r>
              <a:rPr lang="it-IT" dirty="0">
                <a:latin typeface="Tahoma" panose="020B0604030504040204" pitchFamily="34" charset="0"/>
                <a:ea typeface="Tahoma" panose="020B0604030504040204" pitchFamily="34" charset="0"/>
                <a:cs typeface="Tahoma" panose="020B0604030504040204" pitchFamily="34" charset="0"/>
              </a:rPr>
              <a:t>Se si è infatti iscritti all'Albo, possedendo quindi un timbro ed un’abilitazione, l’attività è presunta come «abituale» per definizione. Pertanto, qualsiasi atto che richieda l'uso del titolo di ingegnere (progettazione, calcoli, perizie, firma di pratiche edilizie, ecc.) </a:t>
            </a:r>
            <a:r>
              <a:rPr lang="it-IT" b="1" dirty="0">
                <a:latin typeface="Tahoma" panose="020B0604030504040204" pitchFamily="34" charset="0"/>
                <a:ea typeface="Tahoma" panose="020B0604030504040204" pitchFamily="34" charset="0"/>
                <a:cs typeface="Tahoma" panose="020B0604030504040204" pitchFamily="34" charset="0"/>
              </a:rPr>
              <a:t>non può essere considerato occasionale</a:t>
            </a:r>
            <a:r>
              <a:rPr lang="it-IT" dirty="0">
                <a:latin typeface="Tahoma" panose="020B0604030504040204" pitchFamily="34" charset="0"/>
                <a:ea typeface="Tahoma" panose="020B0604030504040204" pitchFamily="34" charset="0"/>
                <a:cs typeface="Tahoma" panose="020B0604030504040204" pitchFamily="34" charset="0"/>
              </a:rPr>
              <a:t>, e richiede quindi l'apertura della Partita IVA.</a:t>
            </a: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a:p>
            <a:pPr algn="just">
              <a:buNone/>
            </a:pPr>
            <a:r>
              <a:rPr lang="it-IT" dirty="0">
                <a:latin typeface="Tahoma" panose="020B0604030504040204" pitchFamily="34" charset="0"/>
                <a:ea typeface="Tahoma" panose="020B0604030504040204" pitchFamily="34" charset="0"/>
                <a:cs typeface="Tahoma" panose="020B0604030504040204" pitchFamily="34" charset="0"/>
              </a:rPr>
              <a:t>Quindi:</a:t>
            </a: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Se un ingegnere iscritto all'Albo firma un progetto o fa una direzione lavori, </a:t>
            </a:r>
            <a:r>
              <a:rPr lang="it-IT" u="sng" dirty="0">
                <a:latin typeface="Tahoma" panose="020B0604030504040204" pitchFamily="34" charset="0"/>
                <a:ea typeface="Tahoma" panose="020B0604030504040204" pitchFamily="34" charset="0"/>
                <a:cs typeface="Tahoma" panose="020B0604030504040204" pitchFamily="34" charset="0"/>
              </a:rPr>
              <a:t>non può farlo come prestazione occasionale</a:t>
            </a:r>
            <a:r>
              <a:rPr lang="it-IT" dirty="0">
                <a:latin typeface="Tahoma" panose="020B0604030504040204" pitchFamily="34" charset="0"/>
                <a:ea typeface="Tahoma" panose="020B0604030504040204" pitchFamily="34" charset="0"/>
                <a:cs typeface="Tahoma" panose="020B0604030504040204" pitchFamily="34" charset="0"/>
              </a:rPr>
              <a:t>, anche se è l'unico lavoro di tutto l'anno e deve avere la Partita IVA.</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Se lo stesso ingegnere viene chiamato per tinteggiare una parete o fare una lezione di ripetizione di matematica, può farlo come prestazione occasionale, perché l'attività </a:t>
            </a:r>
            <a:r>
              <a:rPr lang="it-IT" u="sng" dirty="0">
                <a:latin typeface="Tahoma" panose="020B0604030504040204" pitchFamily="34" charset="0"/>
                <a:ea typeface="Tahoma" panose="020B0604030504040204" pitchFamily="34" charset="0"/>
                <a:cs typeface="Tahoma" panose="020B0604030504040204" pitchFamily="34" charset="0"/>
              </a:rPr>
              <a:t>non rientra nelle competenze specifiche della professione di ingegnere</a:t>
            </a:r>
            <a:r>
              <a:rPr lang="it-IT" dirty="0">
                <a:latin typeface="Tahoma" panose="020B0604030504040204" pitchFamily="34" charset="0"/>
                <a:ea typeface="Tahoma" panose="020B0604030504040204" pitchFamily="34" charset="0"/>
                <a:cs typeface="Tahoma" panose="020B0604030504040204" pitchFamily="34" charset="0"/>
              </a:rPr>
              <a:t>.</a:t>
            </a: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p:txBody>
      </p:sp>
      <p:sp>
        <p:nvSpPr>
          <p:cNvPr id="6" name="CasellaDiTesto 5">
            <a:extLst>
              <a:ext uri="{FF2B5EF4-FFF2-40B4-BE49-F238E27FC236}">
                <a16:creationId xmlns:a16="http://schemas.microsoft.com/office/drawing/2014/main" id="{DA19D63E-D43E-7A96-8E4D-995ABD35E19D}"/>
              </a:ext>
            </a:extLst>
          </p:cNvPr>
          <p:cNvSpPr txBox="1"/>
          <p:nvPr/>
        </p:nvSpPr>
        <p:spPr>
          <a:xfrm>
            <a:off x="5002707" y="225231"/>
            <a:ext cx="2913127" cy="461665"/>
          </a:xfrm>
          <a:prstGeom prst="rect">
            <a:avLst/>
          </a:prstGeom>
          <a:noFill/>
        </p:spPr>
        <p:txBody>
          <a:bodyPr wrap="square">
            <a:spAutoFit/>
          </a:bodyPr>
          <a:lstStyle/>
          <a:p>
            <a:r>
              <a:rPr lang="it-IT" sz="2400" b="1" dirty="0">
                <a:solidFill>
                  <a:srgbClr val="000000"/>
                </a:solidFill>
                <a:latin typeface="Tahoma" panose="020B0604030504040204" pitchFamily="34" charset="0"/>
                <a:ea typeface="Tahoma" panose="020B0604030504040204" pitchFamily="34" charset="0"/>
                <a:cs typeface="Tahoma" panose="020B0604030504040204" pitchFamily="34" charset="0"/>
              </a:rPr>
              <a:t>L’occasionalità </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6885440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B223C-F8AA-4F0B-B35D-E349CE6739A0}"/>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10FB65DA-7486-6971-479E-2D3FBB515115}"/>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7CC840F2-C8D5-9500-21AA-516D2370822C}"/>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6A322999-A698-3E41-F22E-0D6044C3B0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2" name="CasellaDiTesto 1">
            <a:extLst>
              <a:ext uri="{FF2B5EF4-FFF2-40B4-BE49-F238E27FC236}">
                <a16:creationId xmlns:a16="http://schemas.microsoft.com/office/drawing/2014/main" id="{CBCC7BF6-2B2C-47E7-EEBF-81DB7055AB5D}"/>
              </a:ext>
            </a:extLst>
          </p:cNvPr>
          <p:cNvSpPr txBox="1"/>
          <p:nvPr/>
        </p:nvSpPr>
        <p:spPr>
          <a:xfrm>
            <a:off x="4650283" y="286741"/>
            <a:ext cx="3436442" cy="461665"/>
          </a:xfrm>
          <a:prstGeom prst="rect">
            <a:avLst/>
          </a:prstGeom>
          <a:noFill/>
        </p:spPr>
        <p:txBody>
          <a:bodyPr wrap="square">
            <a:spAutoFit/>
          </a:bodyPr>
          <a:lstStyle/>
          <a:p>
            <a:r>
              <a:rPr lang="it-IT" sz="2400" b="1" i="0" u="none" strike="noStrike" dirty="0">
                <a:solidFill>
                  <a:srgbClr val="000000"/>
                </a:solidFill>
                <a:effectLst/>
                <a:latin typeface="Aptos" panose="020B0004020202020204" pitchFamily="34" charset="0"/>
              </a:rPr>
              <a:t>L’occasionalità</a:t>
            </a:r>
            <a:endParaRPr lang="it-IT" sz="2400" dirty="0"/>
          </a:p>
        </p:txBody>
      </p:sp>
      <p:sp>
        <p:nvSpPr>
          <p:cNvPr id="5" name="CasellaDiTesto 4">
            <a:extLst>
              <a:ext uri="{FF2B5EF4-FFF2-40B4-BE49-F238E27FC236}">
                <a16:creationId xmlns:a16="http://schemas.microsoft.com/office/drawing/2014/main" id="{5B5B8C43-DE43-F1F4-1A9F-E8331B462DA4}"/>
              </a:ext>
            </a:extLst>
          </p:cNvPr>
          <p:cNvSpPr txBox="1"/>
          <p:nvPr/>
        </p:nvSpPr>
        <p:spPr>
          <a:xfrm>
            <a:off x="2993315" y="19267"/>
            <a:ext cx="4312920" cy="646331"/>
          </a:xfrm>
          <a:prstGeom prst="rect">
            <a:avLst/>
          </a:prstGeom>
          <a:noFill/>
        </p:spPr>
        <p:txBody>
          <a:bodyPr wrap="square">
            <a:spAutoFit/>
          </a:bodyPr>
          <a:lstStyle/>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p:txBody>
      </p:sp>
      <p:sp>
        <p:nvSpPr>
          <p:cNvPr id="8" name="CasellaDiTesto 7">
            <a:extLst>
              <a:ext uri="{FF2B5EF4-FFF2-40B4-BE49-F238E27FC236}">
                <a16:creationId xmlns:a16="http://schemas.microsoft.com/office/drawing/2014/main" id="{8589EC2F-AA74-06D1-2C54-3904A912F6B5}"/>
              </a:ext>
            </a:extLst>
          </p:cNvPr>
          <p:cNvSpPr txBox="1"/>
          <p:nvPr/>
        </p:nvSpPr>
        <p:spPr>
          <a:xfrm>
            <a:off x="1247064" y="1720840"/>
            <a:ext cx="9945522" cy="3416320"/>
          </a:xfrm>
          <a:prstGeom prst="rect">
            <a:avLst/>
          </a:prstGeom>
          <a:noFill/>
        </p:spPr>
        <p:txBody>
          <a:bodyPr wrap="square">
            <a:spAutoFit/>
          </a:bodyPr>
          <a:lstStyle/>
          <a:p>
            <a:pPr algn="just">
              <a:buNone/>
            </a:pPr>
            <a:r>
              <a:rPr lang="it-IT" dirty="0">
                <a:latin typeface="Tahoma" panose="020B0604030504040204" pitchFamily="34" charset="0"/>
                <a:ea typeface="Tahoma" panose="020B0604030504040204" pitchFamily="34" charset="0"/>
                <a:cs typeface="Tahoma" panose="020B0604030504040204" pitchFamily="34" charset="0"/>
              </a:rPr>
              <a:t>È importante chiarire che la soglia dei </a:t>
            </a:r>
            <a:r>
              <a:rPr lang="it-IT" b="1" dirty="0">
                <a:latin typeface="Tahoma" panose="020B0604030504040204" pitchFamily="34" charset="0"/>
                <a:ea typeface="Tahoma" panose="020B0604030504040204" pitchFamily="34" charset="0"/>
                <a:cs typeface="Tahoma" panose="020B0604030504040204" pitchFamily="34" charset="0"/>
              </a:rPr>
              <a:t>5.000 euro lordi annui</a:t>
            </a:r>
            <a:r>
              <a:rPr lang="it-IT" dirty="0">
                <a:latin typeface="Tahoma" panose="020B0604030504040204" pitchFamily="34" charset="0"/>
                <a:ea typeface="Tahoma" panose="020B0604030504040204" pitchFamily="34" charset="0"/>
                <a:cs typeface="Tahoma" panose="020B0604030504040204" pitchFamily="34" charset="0"/>
              </a:rPr>
              <a:t> non serve a definire se una prestazione è occasionale o meno ma solo a stabilire se occorre pagare i </a:t>
            </a:r>
            <a:r>
              <a:rPr lang="it-IT" b="1" dirty="0">
                <a:latin typeface="Tahoma" panose="020B0604030504040204" pitchFamily="34" charset="0"/>
                <a:ea typeface="Tahoma" panose="020B0604030504040204" pitchFamily="34" charset="0"/>
                <a:cs typeface="Tahoma" panose="020B0604030504040204" pitchFamily="34" charset="0"/>
              </a:rPr>
              <a:t>contributi alla Gestione Separata INPS:</a:t>
            </a:r>
          </a:p>
          <a:p>
            <a:pPr algn="just">
              <a:buNone/>
            </a:pPr>
            <a:endParaRPr lang="it-IT" b="1" dirty="0">
              <a:latin typeface="Tahoma" panose="020B0604030504040204" pitchFamily="34" charset="0"/>
              <a:ea typeface="Tahoma" panose="020B0604030504040204" pitchFamily="34" charset="0"/>
              <a:cs typeface="Tahoma" panose="020B0604030504040204" pitchFamily="34" charset="0"/>
            </a:endParaRPr>
          </a:p>
          <a:p>
            <a:pPr>
              <a:buFont typeface="Arial" panose="020B0604020202020204" pitchFamily="34" charset="0"/>
              <a:buChar char="•"/>
            </a:pPr>
            <a:r>
              <a:rPr lang="it-IT" b="1" dirty="0">
                <a:latin typeface="Tahoma" panose="020B0604030504040204" pitchFamily="34" charset="0"/>
                <a:ea typeface="Tahoma" panose="020B0604030504040204" pitchFamily="34" charset="0"/>
                <a:cs typeface="Tahoma" panose="020B0604030504040204" pitchFamily="34" charset="0"/>
              </a:rPr>
              <a:t>Sotto i 5.000 € lordi annui:</a:t>
            </a:r>
            <a:r>
              <a:rPr lang="it-IT" dirty="0">
                <a:latin typeface="Tahoma" panose="020B0604030504040204" pitchFamily="34" charset="0"/>
                <a:ea typeface="Tahoma" panose="020B0604030504040204" pitchFamily="34" charset="0"/>
                <a:cs typeface="Tahoma" panose="020B0604030504040204" pitchFamily="34" charset="0"/>
              </a:rPr>
              <a:t> Non si pagano contributi previdenziali (INPS Gestione Separata). Si emette una semplice ricevuta con ritenuta d'acconto del 20%.</a:t>
            </a:r>
          </a:p>
          <a:p>
            <a:pPr>
              <a:buFont typeface="Arial" panose="020B0604020202020204" pitchFamily="34" charset="0"/>
              <a:buChar char="•"/>
            </a:pPr>
            <a:r>
              <a:rPr lang="it-IT" b="1" dirty="0">
                <a:latin typeface="Tahoma" panose="020B0604030504040204" pitchFamily="34" charset="0"/>
                <a:ea typeface="Tahoma" panose="020B0604030504040204" pitchFamily="34" charset="0"/>
                <a:cs typeface="Tahoma" panose="020B0604030504040204" pitchFamily="34" charset="0"/>
              </a:rPr>
              <a:t>Sopra i 5.000 € lordi annui:</a:t>
            </a:r>
            <a:r>
              <a:rPr lang="it-IT" dirty="0">
                <a:latin typeface="Tahoma" panose="020B0604030504040204" pitchFamily="34" charset="0"/>
                <a:ea typeface="Tahoma" panose="020B0604030504040204" pitchFamily="34" charset="0"/>
                <a:cs typeface="Tahoma" panose="020B0604030504040204" pitchFamily="34" charset="0"/>
              </a:rPr>
              <a:t> L'attività può ancora essere considerata "occasionale" dal punto di vista fiscale, ma scatta l'obbligo di iscrizione alla Gestione Separata INPS e il pagamento dei contributi sulla quota eccedente i 5.000 € (</a:t>
            </a:r>
            <a:r>
              <a:rPr lang="it-IT" dirty="0">
                <a:solidFill>
                  <a:srgbClr val="404040"/>
                </a:solidFill>
                <a:latin typeface="Tahoma" panose="020B0604030504040204" pitchFamily="34" charset="0"/>
                <a:ea typeface="Tahoma" panose="020B0604030504040204" pitchFamily="34" charset="0"/>
                <a:cs typeface="Tahoma" panose="020B0604030504040204" pitchFamily="34" charset="0"/>
              </a:rPr>
              <a:t>Sentenza Cassazione n. 30344 del 18 Dicembre 2017) </a:t>
            </a:r>
            <a:r>
              <a:rPr lang="it-IT" dirty="0">
                <a:solidFill>
                  <a:srgbClr val="404040"/>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it-IT" i="1" dirty="0">
                <a:latin typeface="Tahoma" panose="020B0604030504040204" pitchFamily="34" charset="0"/>
                <a:ea typeface="Tahoma" panose="020B0604030504040204" pitchFamily="34" charset="0"/>
                <a:cs typeface="Tahoma" panose="020B0604030504040204" pitchFamily="34" charset="0"/>
              </a:rPr>
              <a:t>Superare i 5.000 € annui non obbliga quindi ad aprire la Partita IVA, ma è un forte segnale d'allarme per l'Agenzia delle Entrate, che potrebbe contestare l'abitualità dell'attività</a:t>
            </a:r>
            <a:r>
              <a:rPr lang="it-IT" dirty="0">
                <a:latin typeface="Tahoma" panose="020B0604030504040204" pitchFamily="34" charset="0"/>
                <a:ea typeface="Tahoma" panose="020B0604030504040204" pitchFamily="34" charset="0"/>
                <a:cs typeface="Tahoma" panose="020B0604030504040204" pitchFamily="34" charset="0"/>
              </a:rPr>
              <a:t>.</a:t>
            </a:r>
          </a:p>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155555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B36C7-6064-EF15-4593-2503F13A7493}"/>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E3B065EE-B945-1DAA-6AF8-211D3878ABE9}"/>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1D626E5B-CCDF-8A76-112A-845E7A35641F}"/>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FED9454F-147A-566C-53E2-4F1BF254C8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3" name="CasellaDiTesto 2">
            <a:extLst>
              <a:ext uri="{FF2B5EF4-FFF2-40B4-BE49-F238E27FC236}">
                <a16:creationId xmlns:a16="http://schemas.microsoft.com/office/drawing/2014/main" id="{FED843E1-D060-DC40-31CA-062F9503F2FB}"/>
              </a:ext>
            </a:extLst>
          </p:cNvPr>
          <p:cNvSpPr txBox="1"/>
          <p:nvPr/>
        </p:nvSpPr>
        <p:spPr>
          <a:xfrm>
            <a:off x="849799" y="1263081"/>
            <a:ext cx="10718276" cy="4662815"/>
          </a:xfrm>
          <a:prstGeom prst="rect">
            <a:avLst/>
          </a:prstGeom>
          <a:noFill/>
        </p:spPr>
        <p:txBody>
          <a:bodyPr wrap="square">
            <a:spAutoFit/>
          </a:bodyPr>
          <a:lstStyle/>
          <a:p>
            <a:pPr algn="just">
              <a:spcBef>
                <a:spcPts val="900"/>
              </a:spcBef>
              <a:spcAft>
                <a:spcPts val="900"/>
              </a:spcAf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Gli ingegneri dipendenti </a:t>
            </a:r>
            <a:r>
              <a:rPr lang="it-IT" b="1" dirty="0">
                <a:latin typeface="Tahoma" panose="020B0604030504040204" pitchFamily="34" charset="0"/>
                <a:ea typeface="Tahoma" panose="020B0604030504040204" pitchFamily="34" charset="0"/>
                <a:cs typeface="Tahoma" panose="020B0604030504040204" pitchFamily="34" charset="0"/>
              </a:rPr>
              <a:t>non devono iscriversi </a:t>
            </a:r>
            <a:r>
              <a:rPr lang="it-IT" dirty="0">
                <a:latin typeface="Tahoma" panose="020B0604030504040204" pitchFamily="34" charset="0"/>
                <a:ea typeface="Tahoma" panose="020B0604030504040204" pitchFamily="34" charset="0"/>
                <a:cs typeface="Tahoma" panose="020B0604030504040204" pitchFamily="34" charset="0"/>
              </a:rPr>
              <a:t>ad INARCASSA perché sono già coperti da un'altra forma di previdenza obbligatoria (INPS)</a:t>
            </a:r>
          </a:p>
          <a:p>
            <a:pPr algn="just">
              <a:spcBef>
                <a:spcPts val="900"/>
              </a:spcBef>
              <a:spcAft>
                <a:spcPts val="900"/>
              </a:spcAf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Se svolgono prestazioni professionali </a:t>
            </a:r>
            <a:r>
              <a:rPr lang="it-IT" u="sng" dirty="0">
                <a:latin typeface="Tahoma" panose="020B0604030504040204" pitchFamily="34" charset="0"/>
                <a:ea typeface="Tahoma" panose="020B0604030504040204" pitchFamily="34" charset="0"/>
                <a:cs typeface="Tahoma" panose="020B0604030504040204" pitchFamily="34" charset="0"/>
              </a:rPr>
              <a:t>con Partita IVA</a:t>
            </a:r>
            <a:r>
              <a:rPr lang="it-IT" dirty="0">
                <a:latin typeface="Tahoma" panose="020B0604030504040204" pitchFamily="34" charset="0"/>
                <a:ea typeface="Tahoma" panose="020B0604030504040204" pitchFamily="34" charset="0"/>
                <a:cs typeface="Tahoma" panose="020B0604030504040204" pitchFamily="34" charset="0"/>
              </a:rPr>
              <a:t>, sono però obbligati:</a:t>
            </a:r>
          </a:p>
          <a:p>
            <a:pPr lvl="1"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 a versare a INARCASSA il contributo integrativo del 4% sul volume d'affari prodotto, che va addebitato in fattura al cliente.</a:t>
            </a:r>
          </a:p>
          <a:p>
            <a:pPr lvl="1"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 ad iscriversi alla gestione separata INPS ed a versare i contributi proporzionali sul reddito prodotto. </a:t>
            </a:r>
            <a:r>
              <a:rPr lang="it-IT" u="sng" dirty="0">
                <a:latin typeface="Tahoma" panose="020B0604030504040204" pitchFamily="34" charset="0"/>
                <a:ea typeface="Tahoma" panose="020B0604030504040204" pitchFamily="34" charset="0"/>
                <a:cs typeface="Tahoma" panose="020B0604030504040204" pitchFamily="34" charset="0"/>
              </a:rPr>
              <a:t>Vale anche se il fatturato annuo è minore di 5.000 euro all'anno</a:t>
            </a:r>
          </a:p>
          <a:p>
            <a:pPr lvl="1" algn="just"/>
            <a:endParaRPr lang="it-IT" dirty="0">
              <a:latin typeface="Tahoma" panose="020B0604030504040204" pitchFamily="34" charset="0"/>
              <a:ea typeface="Tahoma" panose="020B0604030504040204" pitchFamily="34" charset="0"/>
              <a:cs typeface="Tahoma" panose="020B0604030504040204" pitchFamily="34" charset="0"/>
            </a:endParaRPr>
          </a:p>
          <a:p>
            <a:pPr algn="just">
              <a:spcBef>
                <a:spcPts val="900"/>
              </a:spcBef>
              <a:spcAft>
                <a:spcPts val="900"/>
              </a:spcAft>
              <a:buFont typeface="Arial" panose="020B0604020202020204" pitchFamily="34" charset="0"/>
              <a:buChar char="•"/>
            </a:pPr>
            <a:r>
              <a:rPr lang="it-IT" u="none" strike="noStrike" dirty="0">
                <a:effectLst/>
                <a:latin typeface="Tahoma" panose="020B0604030504040204" pitchFamily="34" charset="0"/>
                <a:ea typeface="Tahoma" panose="020B0604030504040204" pitchFamily="34" charset="0"/>
                <a:cs typeface="Tahoma" panose="020B0604030504040204" pitchFamily="34" charset="0"/>
              </a:rPr>
              <a:t>Se invece svolgono </a:t>
            </a:r>
            <a:r>
              <a:rPr lang="it-IT" dirty="0">
                <a:latin typeface="Tahoma" panose="020B0604030504040204" pitchFamily="34" charset="0"/>
                <a:ea typeface="Tahoma" panose="020B0604030504040204" pitchFamily="34" charset="0"/>
                <a:cs typeface="Tahoma" panose="020B0604030504040204" pitchFamily="34" charset="0"/>
              </a:rPr>
              <a:t>p</a:t>
            </a:r>
            <a:r>
              <a:rPr lang="it-IT" u="none" strike="noStrike" dirty="0">
                <a:effectLst/>
                <a:latin typeface="Tahoma" panose="020B0604030504040204" pitchFamily="34" charset="0"/>
                <a:ea typeface="Tahoma" panose="020B0604030504040204" pitchFamily="34" charset="0"/>
                <a:cs typeface="Tahoma" panose="020B0604030504040204" pitchFamily="34" charset="0"/>
              </a:rPr>
              <a:t>restazione </a:t>
            </a:r>
            <a:r>
              <a:rPr lang="it-IT" dirty="0">
                <a:latin typeface="Tahoma" panose="020B0604030504040204" pitchFamily="34" charset="0"/>
                <a:ea typeface="Tahoma" panose="020B0604030504040204" pitchFamily="34" charset="0"/>
                <a:cs typeface="Tahoma" panose="020B0604030504040204" pitchFamily="34" charset="0"/>
              </a:rPr>
              <a:t>o</a:t>
            </a:r>
            <a:r>
              <a:rPr lang="it-IT" u="none" strike="noStrike" dirty="0">
                <a:effectLst/>
                <a:latin typeface="Tahoma" panose="020B0604030504040204" pitchFamily="34" charset="0"/>
                <a:ea typeface="Tahoma" panose="020B0604030504040204" pitchFamily="34" charset="0"/>
                <a:cs typeface="Tahoma" panose="020B0604030504040204" pitchFamily="34" charset="0"/>
              </a:rPr>
              <a:t>ccasionale </a:t>
            </a:r>
            <a:r>
              <a:rPr lang="it-IT" u="sng" strike="noStrike" dirty="0">
                <a:effectLst/>
                <a:latin typeface="Tahoma" panose="020B0604030504040204" pitchFamily="34" charset="0"/>
                <a:ea typeface="Tahoma" panose="020B0604030504040204" pitchFamily="34" charset="0"/>
                <a:cs typeface="Tahoma" panose="020B0604030504040204" pitchFamily="34" charset="0"/>
              </a:rPr>
              <a:t>senza Partita IVA</a:t>
            </a:r>
            <a:r>
              <a:rPr lang="it-IT" dirty="0">
                <a:latin typeface="Tahoma" panose="020B0604030504040204" pitchFamily="34" charset="0"/>
                <a:ea typeface="Tahoma" panose="020B0604030504040204" pitchFamily="34" charset="0"/>
                <a:cs typeface="Tahoma" panose="020B0604030504040204" pitchFamily="34" charset="0"/>
              </a:rPr>
              <a:t>:</a:t>
            </a:r>
          </a:p>
          <a:p>
            <a:pPr lvl="1" algn="just">
              <a:buFont typeface="Arial" panose="020B0604020202020204" pitchFamily="34" charset="0"/>
              <a:buChar char="•"/>
            </a:pPr>
            <a:r>
              <a:rPr lang="it-IT" u="none" strike="noStrike" dirty="0">
                <a:effectLst/>
                <a:latin typeface="Tahoma" panose="020B0604030504040204" pitchFamily="34" charset="0"/>
                <a:ea typeface="Tahoma" panose="020B0604030504040204" pitchFamily="34" charset="0"/>
                <a:cs typeface="Tahoma" panose="020B0604030504040204" pitchFamily="34" charset="0"/>
              </a:rPr>
              <a:t> i</a:t>
            </a:r>
            <a:r>
              <a:rPr lang="it-IT" b="1" u="none" strike="noStrike" dirty="0">
                <a:effectLst/>
                <a:latin typeface="Tahoma" panose="020B0604030504040204" pitchFamily="34" charset="0"/>
                <a:ea typeface="Tahoma" panose="020B0604030504040204" pitchFamily="34" charset="0"/>
                <a:cs typeface="Tahoma" panose="020B0604030504040204" pitchFamily="34" charset="0"/>
              </a:rPr>
              <a:t> </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redditi sono è inquadrati come "redditi diversi" e non sono previsti versamenti a Inarcassa</a:t>
            </a:r>
            <a:endParaRPr lang="it-IT" dirty="0">
              <a:latin typeface="Tahoma" panose="020B0604030504040204" pitchFamily="34" charset="0"/>
              <a:ea typeface="Tahoma" panose="020B0604030504040204" pitchFamily="34" charset="0"/>
              <a:cs typeface="Tahoma" panose="020B0604030504040204" pitchFamily="34" charset="0"/>
            </a:endParaRPr>
          </a:p>
          <a:p>
            <a:pPr lvl="1"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 se l'attività professionale supera i 5.000 euro netti, il reddito è soggetto alla gestione separata INPS (con l'aliquota ridotta prevista per chi è già assicurato presso altre forme pensionistiche obbligatorie, attualmente intorno al 24%)</a:t>
            </a:r>
          </a:p>
          <a:p>
            <a:pPr algn="just">
              <a:spcBef>
                <a:spcPts val="900"/>
              </a:spcBef>
              <a:spcAft>
                <a:spcPts val="900"/>
              </a:spcAft>
              <a:buFont typeface="Arial" panose="020B0604020202020204" pitchFamily="34" charset="0"/>
              <a:buChar char="•"/>
            </a:pPr>
            <a:endParaRPr lang="it-IT" b="0" u="none" strike="noStrike" dirty="0">
              <a:effectLst/>
              <a:latin typeface="Tahoma" panose="020B0604030504040204" pitchFamily="34" charset="0"/>
              <a:ea typeface="Tahoma" panose="020B0604030504040204" pitchFamily="34" charset="0"/>
              <a:cs typeface="Tahoma" panose="020B0604030504040204" pitchFamily="34" charset="0"/>
            </a:endParaRPr>
          </a:p>
        </p:txBody>
      </p:sp>
      <p:sp>
        <p:nvSpPr>
          <p:cNvPr id="5" name="CasellaDiTesto 4">
            <a:extLst>
              <a:ext uri="{FF2B5EF4-FFF2-40B4-BE49-F238E27FC236}">
                <a16:creationId xmlns:a16="http://schemas.microsoft.com/office/drawing/2014/main" id="{68077DE6-94B3-C1B7-B76F-264D0378C651}"/>
              </a:ext>
            </a:extLst>
          </p:cNvPr>
          <p:cNvSpPr txBox="1"/>
          <p:nvPr/>
        </p:nvSpPr>
        <p:spPr>
          <a:xfrm>
            <a:off x="2484527" y="166662"/>
            <a:ext cx="7963292" cy="461665"/>
          </a:xfrm>
          <a:prstGeom prst="rect">
            <a:avLst/>
          </a:prstGeom>
          <a:noFill/>
        </p:spPr>
        <p:txBody>
          <a:bodyPr wrap="square">
            <a:spAutoFit/>
          </a:bodyPr>
          <a:lstStyle/>
          <a:p>
            <a:pPr algn="ctr"/>
            <a:r>
              <a:rPr lang="it-IT" sz="2400" b="1" dirty="0">
                <a:latin typeface="Tahoma" panose="020B0604030504040204" pitchFamily="34" charset="0"/>
                <a:ea typeface="Tahoma" panose="020B0604030504040204" pitchFamily="34" charset="0"/>
                <a:cs typeface="Tahoma" panose="020B0604030504040204" pitchFamily="34" charset="0"/>
              </a:rPr>
              <a:t>Contribuzione per gli Ingegneri dipendenti</a:t>
            </a:r>
          </a:p>
        </p:txBody>
      </p:sp>
    </p:spTree>
    <p:extLst>
      <p:ext uri="{BB962C8B-B14F-4D97-AF65-F5344CB8AC3E}">
        <p14:creationId xmlns:p14="http://schemas.microsoft.com/office/powerpoint/2010/main" val="1149054820"/>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CB587-EA64-099F-8870-07AFB16FC2EB}"/>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A16B5A4B-7CFD-ACA0-1483-86EA664D7862}"/>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86FF6EF6-84D6-40AE-7B98-CBDBA95CA397}"/>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7F38CCEA-BB14-ADBE-F50A-171A7EF90B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6" name="CasellaDiTesto 5">
            <a:extLst>
              <a:ext uri="{FF2B5EF4-FFF2-40B4-BE49-F238E27FC236}">
                <a16:creationId xmlns:a16="http://schemas.microsoft.com/office/drawing/2014/main" id="{F6C680CC-EC25-5611-1A81-77D5E6C3C2C5}"/>
              </a:ext>
            </a:extLst>
          </p:cNvPr>
          <p:cNvSpPr txBox="1"/>
          <p:nvPr/>
        </p:nvSpPr>
        <p:spPr>
          <a:xfrm>
            <a:off x="1766232" y="926840"/>
            <a:ext cx="9520892" cy="5078313"/>
          </a:xfrm>
          <a:prstGeom prst="rect">
            <a:avLst/>
          </a:prstGeom>
          <a:noFill/>
        </p:spPr>
        <p:txBody>
          <a:bodyPr wrap="square">
            <a:spAutoFit/>
          </a:bodyPr>
          <a:lstStyle/>
          <a:p>
            <a:pPr algn="just">
              <a:buNone/>
            </a:pPr>
            <a:endParaRPr lang="it-IT" dirty="0">
              <a:latin typeface="Tahoma" panose="020B0604030504040204" pitchFamily="34" charset="0"/>
              <a:ea typeface="Tahoma" panose="020B0604030504040204" pitchFamily="34" charset="0"/>
              <a:cs typeface="Tahoma" panose="020B0604030504040204" pitchFamily="34" charset="0"/>
            </a:endParaRPr>
          </a:p>
          <a:p>
            <a:pPr algn="just"/>
            <a:r>
              <a:rPr lang="it-IT" dirty="0">
                <a:latin typeface="Tahoma" panose="020B0604030504040204" pitchFamily="34" charset="0"/>
                <a:ea typeface="Tahoma" panose="020B0604030504040204" pitchFamily="34" charset="0"/>
                <a:cs typeface="Tahoma" panose="020B0604030504040204" pitchFamily="34" charset="0"/>
              </a:rPr>
              <a:t>L'obbligo di assicurazione per un ingegnere non dipende dal semplice fatto di essere iscritti all'Albo, ma dall'</a:t>
            </a:r>
            <a:r>
              <a:rPr lang="it-IT" b="1" dirty="0">
                <a:latin typeface="Tahoma" panose="020B0604030504040204" pitchFamily="34" charset="0"/>
                <a:ea typeface="Tahoma" panose="020B0604030504040204" pitchFamily="34" charset="0"/>
                <a:cs typeface="Tahoma" panose="020B0604030504040204" pitchFamily="34" charset="0"/>
              </a:rPr>
              <a:t>esercizio effettivo</a:t>
            </a:r>
            <a:r>
              <a:rPr lang="it-IT" dirty="0">
                <a:latin typeface="Tahoma" panose="020B0604030504040204" pitchFamily="34" charset="0"/>
                <a:ea typeface="Tahoma" panose="020B0604030504040204" pitchFamily="34" charset="0"/>
                <a:cs typeface="Tahoma" panose="020B0604030504040204" pitchFamily="34" charset="0"/>
              </a:rPr>
              <a:t> della professione verso terzi.</a:t>
            </a:r>
          </a:p>
          <a:p>
            <a:pPr algn="just"/>
            <a:endParaRPr lang="it-IT" dirty="0">
              <a:latin typeface="Tahoma" panose="020B0604030504040204" pitchFamily="34" charset="0"/>
              <a:ea typeface="Tahoma" panose="020B0604030504040204" pitchFamily="34" charset="0"/>
              <a:cs typeface="Tahoma" panose="020B0604030504040204" pitchFamily="34" charset="0"/>
            </a:endParaRPr>
          </a:p>
          <a:p>
            <a:pPr algn="just">
              <a:buNone/>
            </a:pPr>
            <a:r>
              <a:rPr lang="it-IT" dirty="0">
                <a:latin typeface="Tahoma" panose="020B0604030504040204" pitchFamily="34" charset="0"/>
                <a:ea typeface="Tahoma" panose="020B0604030504040204" pitchFamily="34" charset="0"/>
                <a:cs typeface="Tahoma" panose="020B0604030504040204" pitchFamily="34" charset="0"/>
              </a:rPr>
              <a:t>Il riferimento normativo principale che ha introdotto l'obbligo assicurativo per i professionisti (inclusi gli ingegneri) è il DPR 7 agosto 2012, n.137 il cui art. 5 (obbligo di assicurazione) stabilisce chiaramente che: </a:t>
            </a:r>
            <a:r>
              <a:rPr lang="it-IT" i="1" dirty="0">
                <a:latin typeface="Tahoma" panose="020B0604030504040204" pitchFamily="34" charset="0"/>
                <a:ea typeface="Tahoma" panose="020B0604030504040204" pitchFamily="34" charset="0"/>
                <a:cs typeface="Tahoma" panose="020B0604030504040204" pitchFamily="34" charset="0"/>
              </a:rPr>
              <a:t>"Il professionista è tenuto a stipulare, anche per il tramite di convenzioni collettive negoziate dai consigli nazionali e dagli enti previdenziali dei professionisti, idonea assicurazione per i danni derivanti al cliente dall'esercizio dell'attività professionale»</a:t>
            </a:r>
          </a:p>
          <a:p>
            <a:pPr algn="just">
              <a:buNone/>
            </a:pPr>
            <a:endParaRPr lang="it-IT" i="1" dirty="0">
              <a:latin typeface="Tahoma" panose="020B0604030504040204" pitchFamily="34" charset="0"/>
              <a:ea typeface="Tahoma" panose="020B0604030504040204" pitchFamily="34" charset="0"/>
              <a:cs typeface="Tahoma" panose="020B0604030504040204" pitchFamily="34" charset="0"/>
            </a:endParaRPr>
          </a:p>
          <a:p>
            <a:pPr algn="just">
              <a:buNone/>
            </a:pPr>
            <a:endParaRPr lang="it-IT" i="1" dirty="0">
              <a:latin typeface="Tahoma" panose="020B0604030504040204" pitchFamily="34" charset="0"/>
              <a:ea typeface="Tahoma" panose="020B0604030504040204" pitchFamily="34" charset="0"/>
              <a:cs typeface="Tahoma" panose="020B0604030504040204" pitchFamily="34" charset="0"/>
            </a:endParaRPr>
          </a:p>
          <a:p>
            <a:pPr>
              <a:buNone/>
            </a:pPr>
            <a:r>
              <a:rPr lang="it-IT" dirty="0">
                <a:latin typeface="Tahoma" panose="020B0604030504040204" pitchFamily="34" charset="0"/>
                <a:ea typeface="Tahoma" panose="020B0604030504040204" pitchFamily="34" charset="0"/>
                <a:cs typeface="Tahoma" panose="020B0604030504040204" pitchFamily="34" charset="0"/>
              </a:rPr>
              <a:t>Svolgere libera professione senza assicurazione può far incorrere in due rischi principali:</a:t>
            </a:r>
          </a:p>
          <a:p>
            <a:pPr>
              <a:buNone/>
            </a:pPr>
            <a:endParaRPr lang="it-IT" dirty="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Illecito Disciplinare: L'Ordine Professionale può emettere sanzioni (dall'avvertimento alla sospensione).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Rischio Patrimoniale: In caso di errore (es. un errore di calcolo strutturale) si risponde con il proprio patrimonio</a:t>
            </a:r>
          </a:p>
        </p:txBody>
      </p:sp>
      <p:sp>
        <p:nvSpPr>
          <p:cNvPr id="9" name="CasellaDiTesto 8">
            <a:extLst>
              <a:ext uri="{FF2B5EF4-FFF2-40B4-BE49-F238E27FC236}">
                <a16:creationId xmlns:a16="http://schemas.microsoft.com/office/drawing/2014/main" id="{4C870F0B-2A9E-101C-A190-2C5653928706}"/>
              </a:ext>
            </a:extLst>
          </p:cNvPr>
          <p:cNvSpPr txBox="1"/>
          <p:nvPr/>
        </p:nvSpPr>
        <p:spPr>
          <a:xfrm>
            <a:off x="2047802" y="166662"/>
            <a:ext cx="8522212" cy="461665"/>
          </a:xfrm>
          <a:prstGeom prst="rect">
            <a:avLst/>
          </a:prstGeom>
          <a:noFill/>
        </p:spPr>
        <p:txBody>
          <a:bodyPr wrap="square">
            <a:spAutoFit/>
          </a:bodyPr>
          <a:lstStyle/>
          <a:p>
            <a:pPr algn="ctr" rtl="0">
              <a:buNone/>
            </a:pPr>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L’assicurazione professionale</a:t>
            </a:r>
          </a:p>
        </p:txBody>
      </p:sp>
    </p:spTree>
    <p:extLst>
      <p:ext uri="{BB962C8B-B14F-4D97-AF65-F5344CB8AC3E}">
        <p14:creationId xmlns:p14="http://schemas.microsoft.com/office/powerpoint/2010/main" val="381640506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D8127-A8B2-C5C0-CF58-DE283D5148A5}"/>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A5343E6C-A73A-6637-412B-CA68F1455913}"/>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A7E8CDDC-5464-5ACF-46A1-B7D820DEB559}"/>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B1B85064-32F9-5A36-033D-7043A0A781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7" name="CasellaDiTesto 6">
            <a:extLst>
              <a:ext uri="{FF2B5EF4-FFF2-40B4-BE49-F238E27FC236}">
                <a16:creationId xmlns:a16="http://schemas.microsoft.com/office/drawing/2014/main" id="{82904D19-EF19-0756-3083-BBC1CF351D50}"/>
              </a:ext>
            </a:extLst>
          </p:cNvPr>
          <p:cNvSpPr txBox="1"/>
          <p:nvPr/>
        </p:nvSpPr>
        <p:spPr>
          <a:xfrm>
            <a:off x="2047802" y="166662"/>
            <a:ext cx="8522212" cy="461665"/>
          </a:xfrm>
          <a:prstGeom prst="rect">
            <a:avLst/>
          </a:prstGeom>
          <a:noFill/>
        </p:spPr>
        <p:txBody>
          <a:bodyPr wrap="square">
            <a:spAutoFit/>
          </a:bodyPr>
          <a:lstStyle/>
          <a:p>
            <a:pPr algn="ctr" rtl="0">
              <a:buNone/>
            </a:pPr>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L’assicurazione professionale</a:t>
            </a:r>
          </a:p>
        </p:txBody>
      </p:sp>
      <p:graphicFrame>
        <p:nvGraphicFramePr>
          <p:cNvPr id="2" name="Tabella 1">
            <a:extLst>
              <a:ext uri="{FF2B5EF4-FFF2-40B4-BE49-F238E27FC236}">
                <a16:creationId xmlns:a16="http://schemas.microsoft.com/office/drawing/2014/main" id="{A90A2677-0D18-A95D-9A0C-2BCC3CD2D32A}"/>
              </a:ext>
            </a:extLst>
          </p:cNvPr>
          <p:cNvGraphicFramePr>
            <a:graphicFrameLocks noGrp="1"/>
          </p:cNvGraphicFramePr>
          <p:nvPr>
            <p:extLst>
              <p:ext uri="{D42A27DB-BD31-4B8C-83A1-F6EECF244321}">
                <p14:modId xmlns:p14="http://schemas.microsoft.com/office/powerpoint/2010/main" val="2261042589"/>
              </p:ext>
            </p:extLst>
          </p:nvPr>
        </p:nvGraphicFramePr>
        <p:xfrm>
          <a:off x="1062205" y="1314295"/>
          <a:ext cx="10611636" cy="5053968"/>
        </p:xfrm>
        <a:graphic>
          <a:graphicData uri="http://schemas.openxmlformats.org/drawingml/2006/table">
            <a:tbl>
              <a:tblPr firstRow="1" bandRow="1">
                <a:tableStyleId>{5C22544A-7EE6-4342-B048-85BDC9FD1C3A}</a:tableStyleId>
              </a:tblPr>
              <a:tblGrid>
                <a:gridCol w="3537212">
                  <a:extLst>
                    <a:ext uri="{9D8B030D-6E8A-4147-A177-3AD203B41FA5}">
                      <a16:colId xmlns:a16="http://schemas.microsoft.com/office/drawing/2014/main" val="2815773475"/>
                    </a:ext>
                  </a:extLst>
                </a:gridCol>
                <a:gridCol w="3537212">
                  <a:extLst>
                    <a:ext uri="{9D8B030D-6E8A-4147-A177-3AD203B41FA5}">
                      <a16:colId xmlns:a16="http://schemas.microsoft.com/office/drawing/2014/main" val="3031326604"/>
                    </a:ext>
                  </a:extLst>
                </a:gridCol>
                <a:gridCol w="3537212">
                  <a:extLst>
                    <a:ext uri="{9D8B030D-6E8A-4147-A177-3AD203B41FA5}">
                      <a16:colId xmlns:a16="http://schemas.microsoft.com/office/drawing/2014/main" val="4141967245"/>
                    </a:ext>
                  </a:extLst>
                </a:gridCol>
              </a:tblGrid>
              <a:tr h="419284">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Situazione</a:t>
                      </a:r>
                    </a:p>
                  </a:txBody>
                  <a:tcPr/>
                </a:tc>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Obbligo Polizza Personale</a:t>
                      </a:r>
                    </a:p>
                  </a:txBody>
                  <a:tcPr/>
                </a:tc>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Note</a:t>
                      </a:r>
                    </a:p>
                  </a:txBody>
                  <a:tcPr/>
                </a:tc>
                <a:extLst>
                  <a:ext uri="{0D108BD9-81ED-4DB2-BD59-A6C34878D82A}">
                    <a16:rowId xmlns:a16="http://schemas.microsoft.com/office/drawing/2014/main" val="1997420814"/>
                  </a:ext>
                </a:extLst>
              </a:tr>
              <a:tr h="689235">
                <a:tc>
                  <a:txBody>
                    <a:bodyPr/>
                    <a:lstStyle/>
                    <a:p>
                      <a:pPr algn="just"/>
                      <a:r>
                        <a:rPr lang="it-IT" sz="1800" b="0" dirty="0">
                          <a:solidFill>
                            <a:schemeClr val="tx1"/>
                          </a:solidFill>
                          <a:latin typeface="Tahoma" panose="020B0604030504040204" pitchFamily="34" charset="0"/>
                          <a:ea typeface="Tahoma" panose="020B0604030504040204" pitchFamily="34" charset="0"/>
                          <a:cs typeface="Tahoma" panose="020B0604030504040204" pitchFamily="34" charset="0"/>
                        </a:rPr>
                        <a:t>Dipendente Privato (non firma)</a:t>
                      </a:r>
                    </a:p>
                  </a:txBody>
                  <a:tcPr/>
                </a:tc>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NO</a:t>
                      </a:r>
                    </a:p>
                  </a:txBody>
                  <a:tcPr/>
                </a:tc>
                <a:tc>
                  <a:txBody>
                    <a:bodyPr/>
                    <a:lstStyle/>
                    <a:p>
                      <a:pPr algn="just"/>
                      <a:r>
                        <a:rPr lang="it-IT" sz="1800" dirty="0">
                          <a:latin typeface="Tahoma" panose="020B0604030504040204" pitchFamily="34" charset="0"/>
                          <a:ea typeface="Tahoma" panose="020B0604030504040204" pitchFamily="34" charset="0"/>
                          <a:cs typeface="Tahoma" panose="020B0604030504040204" pitchFamily="34" charset="0"/>
                        </a:rPr>
                        <a:t>La responsabilità civile è in capo al datore di lavoro</a:t>
                      </a:r>
                    </a:p>
                  </a:txBody>
                  <a:tcPr/>
                </a:tc>
                <a:extLst>
                  <a:ext uri="{0D108BD9-81ED-4DB2-BD59-A6C34878D82A}">
                    <a16:rowId xmlns:a16="http://schemas.microsoft.com/office/drawing/2014/main" val="2186508661"/>
                  </a:ext>
                </a:extLst>
              </a:tr>
              <a:tr h="689235">
                <a:tc>
                  <a:txBody>
                    <a:bodyPr/>
                    <a:lstStyle/>
                    <a:p>
                      <a:pPr algn="just"/>
                      <a:r>
                        <a:rPr lang="it-IT" sz="1800" b="0" dirty="0">
                          <a:solidFill>
                            <a:schemeClr val="tx1"/>
                          </a:solidFill>
                          <a:latin typeface="Tahoma" panose="020B0604030504040204" pitchFamily="34" charset="0"/>
                          <a:ea typeface="Tahoma" panose="020B0604030504040204" pitchFamily="34" charset="0"/>
                          <a:cs typeface="Tahoma" panose="020B0604030504040204" pitchFamily="34" charset="0"/>
                        </a:rPr>
                        <a:t>Dipendente Privato (firma per l'azienda)</a:t>
                      </a:r>
                    </a:p>
                  </a:txBody>
                  <a:tcPr/>
                </a:tc>
                <a:tc>
                  <a:txBody>
                    <a:bodyPr/>
                    <a:lstStyle/>
                    <a:p>
                      <a:pPr algn="ctr"/>
                      <a:r>
                        <a:rPr lang="it-IT" sz="1800" b="0" dirty="0">
                          <a:latin typeface="Tahoma" panose="020B0604030504040204" pitchFamily="34" charset="0"/>
                          <a:ea typeface="Tahoma" panose="020B0604030504040204" pitchFamily="34" charset="0"/>
                          <a:cs typeface="Tahoma" panose="020B0604030504040204" pitchFamily="34" charset="0"/>
                        </a:rPr>
                        <a:t>NO</a:t>
                      </a:r>
                      <a:r>
                        <a:rPr lang="it-IT" sz="1800" dirty="0">
                          <a:latin typeface="Tahoma" panose="020B0604030504040204" pitchFamily="34" charset="0"/>
                          <a:ea typeface="Tahoma" panose="020B0604030504040204" pitchFamily="34" charset="0"/>
                          <a:cs typeface="Tahoma" panose="020B0604030504040204" pitchFamily="34" charset="0"/>
                        </a:rPr>
                        <a:t> (ma è consigliabile una polizza per «colpa grave»)</a:t>
                      </a:r>
                    </a:p>
                  </a:txBody>
                  <a:tcPr/>
                </a:tc>
                <a:tc>
                  <a:txBody>
                    <a:bodyPr/>
                    <a:lstStyle/>
                    <a:p>
                      <a:pPr algn="just"/>
                      <a:r>
                        <a:rPr lang="it-IT" sz="1800" dirty="0">
                          <a:latin typeface="Tahoma" panose="020B0604030504040204" pitchFamily="34" charset="0"/>
                          <a:ea typeface="Tahoma" panose="020B0604030504040204" pitchFamily="34" charset="0"/>
                          <a:cs typeface="Tahoma" panose="020B0604030504040204" pitchFamily="34" charset="0"/>
                        </a:rPr>
                        <a:t>L'azienda deve coprire i propri dipendenti </a:t>
                      </a:r>
                      <a:r>
                        <a:rPr lang="it-IT" sz="1800" kern="1200" dirty="0">
                          <a:solidFill>
                            <a:schemeClr val="dk1"/>
                          </a:solidFill>
                          <a:latin typeface="Tahoma" panose="020B0604030504040204" pitchFamily="34" charset="0"/>
                          <a:ea typeface="Tahoma" panose="020B0604030504040204" pitchFamily="34" charset="0"/>
                          <a:cs typeface="Tahoma" panose="020B0604030504040204" pitchFamily="34" charset="0"/>
                        </a:rPr>
                        <a:t>ma se ravvisa una "colpa grave" si può rivalere</a:t>
                      </a:r>
                      <a:endParaRPr lang="it-IT" sz="1800" dirty="0">
                        <a:latin typeface="Tahoma" panose="020B0604030504040204" pitchFamily="34" charset="0"/>
                        <a:ea typeface="Tahoma" panose="020B0604030504040204" pitchFamily="34" charset="0"/>
                        <a:cs typeface="Tahoma" panose="020B0604030504040204" pitchFamily="34" charset="0"/>
                      </a:endParaRPr>
                    </a:p>
                  </a:txBody>
                  <a:tcPr/>
                </a:tc>
                <a:extLst>
                  <a:ext uri="{0D108BD9-81ED-4DB2-BD59-A6C34878D82A}">
                    <a16:rowId xmlns:a16="http://schemas.microsoft.com/office/drawing/2014/main" val="569125492"/>
                  </a:ext>
                </a:extLst>
              </a:tr>
              <a:tr h="1275085">
                <a:tc>
                  <a:txBody>
                    <a:bodyPr/>
                    <a:lstStyle/>
                    <a:p>
                      <a:pPr algn="just"/>
                      <a:r>
                        <a:rPr lang="it-IT" sz="1800" b="0" dirty="0">
                          <a:solidFill>
                            <a:schemeClr val="tx1"/>
                          </a:solidFill>
                          <a:latin typeface="Tahoma" panose="020B0604030504040204" pitchFamily="34" charset="0"/>
                          <a:ea typeface="Tahoma" panose="020B0604030504040204" pitchFamily="34" charset="0"/>
                          <a:cs typeface="Tahoma" panose="020B0604030504040204" pitchFamily="34" charset="0"/>
                        </a:rPr>
                        <a:t>Dipendente Pubblico (firma per l’amministrazione)</a:t>
                      </a:r>
                    </a:p>
                  </a:txBody>
                  <a:tcPr/>
                </a:tc>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SI </a:t>
                      </a:r>
                    </a:p>
                  </a:txBody>
                  <a:tcPr/>
                </a:tc>
                <a:tc>
                  <a:txBody>
                    <a:bodyPr/>
                    <a:lstStyle/>
                    <a:p>
                      <a:pPr algn="just"/>
                      <a:r>
                        <a:rPr lang="it-IT" sz="1800" dirty="0">
                          <a:latin typeface="Tahoma" panose="020B0604030504040204" pitchFamily="34" charset="0"/>
                          <a:ea typeface="Tahoma" panose="020B0604030504040204" pitchFamily="34" charset="0"/>
                          <a:cs typeface="Tahoma" panose="020B0604030504040204" pitchFamily="34" charset="0"/>
                        </a:rPr>
                        <a:t>L'Amministrazione copre i rischi amministrativi-contabili</a:t>
                      </a:r>
                      <a:r>
                        <a:rPr lang="it-IT" sz="1800" kern="1200" dirty="0">
                          <a:solidFill>
                            <a:schemeClr val="dk1"/>
                          </a:solidFill>
                          <a:latin typeface="Tahoma" panose="020B0604030504040204" pitchFamily="34" charset="0"/>
                          <a:ea typeface="Tahoma" panose="020B0604030504040204" pitchFamily="34" charset="0"/>
                          <a:cs typeface="Tahoma" panose="020B0604030504040204" pitchFamily="34" charset="0"/>
                        </a:rPr>
                        <a:t> ma se la Corte dei Conti ravvisa una "colpa grave" l'ente si può rivalere per «danno erariale»</a:t>
                      </a:r>
                    </a:p>
                  </a:txBody>
                  <a:tcPr/>
                </a:tc>
                <a:extLst>
                  <a:ext uri="{0D108BD9-81ED-4DB2-BD59-A6C34878D82A}">
                    <a16:rowId xmlns:a16="http://schemas.microsoft.com/office/drawing/2014/main" val="3235468692"/>
                  </a:ext>
                </a:extLst>
              </a:tr>
              <a:tr h="1568009">
                <a:tc>
                  <a:txBody>
                    <a:bodyPr/>
                    <a:lstStyle/>
                    <a:p>
                      <a:pPr algn="just"/>
                      <a:r>
                        <a:rPr lang="it-IT" sz="1800" dirty="0">
                          <a:latin typeface="Tahoma" panose="020B0604030504040204" pitchFamily="34" charset="0"/>
                          <a:ea typeface="Tahoma" panose="020B0604030504040204" pitchFamily="34" charset="0"/>
                          <a:cs typeface="Tahoma" panose="020B0604030504040204" pitchFamily="34" charset="0"/>
                        </a:rPr>
                        <a:t>Ingegnere con Libera Professione</a:t>
                      </a:r>
                    </a:p>
                  </a:txBody>
                  <a:tcPr/>
                </a:tc>
                <a:tc>
                  <a:txBody>
                    <a:bodyPr/>
                    <a:lstStyle/>
                    <a:p>
                      <a:pPr algn="ctr"/>
                      <a:r>
                        <a:rPr lang="it-IT" sz="1800" dirty="0">
                          <a:latin typeface="Tahoma" panose="020B0604030504040204" pitchFamily="34" charset="0"/>
                          <a:ea typeface="Tahoma" panose="020B0604030504040204" pitchFamily="34" charset="0"/>
                          <a:cs typeface="Tahoma" panose="020B0604030504040204" pitchFamily="34" charset="0"/>
                        </a:rPr>
                        <a:t>SÌ</a:t>
                      </a:r>
                    </a:p>
                  </a:txBody>
                  <a:tcPr/>
                </a:tc>
                <a:tc>
                  <a:txBody>
                    <a:bodyPr/>
                    <a:lstStyle/>
                    <a:p>
                      <a:pPr algn="just"/>
                      <a:r>
                        <a:rPr lang="it-IT" sz="1800" kern="1200" dirty="0">
                          <a:solidFill>
                            <a:schemeClr val="dk1"/>
                          </a:solidFill>
                          <a:latin typeface="Tahoma" panose="020B0604030504040204" pitchFamily="34" charset="0"/>
                          <a:ea typeface="Tahoma" panose="020B0604030504040204" pitchFamily="34" charset="0"/>
                          <a:cs typeface="Tahoma" panose="020B0604030504040204" pitchFamily="34" charset="0"/>
                        </a:rPr>
                        <a:t>Tutti gli ingegneri iscritti all'Albo che esercitano l'attività in modo effettivo e con partita IVA, sia in forma individuale che associata (DPR 137/2012)</a:t>
                      </a:r>
                    </a:p>
                  </a:txBody>
                  <a:tcPr/>
                </a:tc>
                <a:extLst>
                  <a:ext uri="{0D108BD9-81ED-4DB2-BD59-A6C34878D82A}">
                    <a16:rowId xmlns:a16="http://schemas.microsoft.com/office/drawing/2014/main" val="3262644145"/>
                  </a:ext>
                </a:extLst>
              </a:tr>
            </a:tbl>
          </a:graphicData>
        </a:graphic>
      </p:graphicFrame>
    </p:spTree>
    <p:extLst>
      <p:ext uri="{BB962C8B-B14F-4D97-AF65-F5344CB8AC3E}">
        <p14:creationId xmlns:p14="http://schemas.microsoft.com/office/powerpoint/2010/main" val="312723792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4"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95" name="Google Shape;95;p14"/>
          <p:cNvSpPr/>
          <p:nvPr/>
        </p:nvSpPr>
        <p:spPr>
          <a:xfrm>
            <a:off x="5524500" y="2674143"/>
            <a:ext cx="1143000" cy="47625"/>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96" name="Google Shape;96;p14"/>
          <p:cNvSpPr txBox="1"/>
          <p:nvPr/>
        </p:nvSpPr>
        <p:spPr>
          <a:xfrm>
            <a:off x="3555682" y="3007518"/>
            <a:ext cx="5080635" cy="80962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4200" b="1" i="0" u="none" strike="noStrike" cap="none">
                <a:solidFill>
                  <a:srgbClr val="0F172A"/>
                </a:solidFill>
                <a:latin typeface="Poppins"/>
                <a:ea typeface="Poppins"/>
                <a:cs typeface="Poppins"/>
                <a:sym typeface="Poppins"/>
              </a:rPr>
              <a:t>Il Sistema dei CFP</a:t>
            </a:r>
            <a:endParaRPr/>
          </a:p>
        </p:txBody>
      </p:sp>
      <p:sp>
        <p:nvSpPr>
          <p:cNvPr id="97" name="Google Shape;97;p14"/>
          <p:cNvSpPr txBox="1"/>
          <p:nvPr/>
        </p:nvSpPr>
        <p:spPr>
          <a:xfrm>
            <a:off x="3676650" y="4007643"/>
            <a:ext cx="4838700" cy="271462"/>
          </a:xfrm>
          <a:prstGeom prst="rect">
            <a:avLst/>
          </a:prstGeom>
          <a:noFill/>
          <a:ln>
            <a:noFill/>
          </a:ln>
        </p:spPr>
        <p:txBody>
          <a:bodyPr spcFirstLastPara="1" wrap="square" lIns="0" tIns="0" rIns="0" bIns="0" anchor="t" anchorCtr="0">
            <a:spAutoFit/>
          </a:bodyPr>
          <a:lstStyle/>
          <a:p>
            <a:pPr marL="0" marR="0" lvl="0" indent="0" algn="ctr" rtl="0">
              <a:lnSpc>
                <a:spcPct val="149964"/>
              </a:lnSpc>
              <a:spcBef>
                <a:spcPts val="0"/>
              </a:spcBef>
              <a:spcAft>
                <a:spcPts val="0"/>
              </a:spcAft>
              <a:buNone/>
            </a:pPr>
            <a:r>
              <a:rPr lang="en-US" sz="1425" b="0" i="0" u="none" strike="noStrike" cap="none">
                <a:solidFill>
                  <a:srgbClr val="64748B"/>
                </a:solidFill>
                <a:latin typeface="Lato"/>
                <a:ea typeface="Lato"/>
                <a:cs typeface="Lato"/>
                <a:sym typeface="Lato"/>
              </a:rPr>
              <a:t>L'aggiornamento continuo come dovere e garanzia di qualità</a:t>
            </a:r>
            <a:endParaRPr/>
          </a:p>
        </p:txBody>
      </p:sp>
      <p:sp>
        <p:nvSpPr>
          <p:cNvPr id="2" name="Rettangolo 1">
            <a:extLst>
              <a:ext uri="{FF2B5EF4-FFF2-40B4-BE49-F238E27FC236}">
                <a16:creationId xmlns:a16="http://schemas.microsoft.com/office/drawing/2014/main" id="{BE8A5259-8885-B930-D308-E1AD7E5CE29B}"/>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4"/>
            <a:extLst>
              <a:ext uri="{FF2B5EF4-FFF2-40B4-BE49-F238E27FC236}">
                <a16:creationId xmlns:a16="http://schemas.microsoft.com/office/drawing/2014/main" id="{31E5E6DB-5808-D4BA-1375-0CFB9AF08161}"/>
              </a:ext>
            </a:extLst>
          </p:cNvPr>
          <p:cNvPicPr>
            <a:picLocks noChangeAspect="1"/>
          </p:cNvPicPr>
          <p:nvPr/>
        </p:nvPicPr>
        <p:blipFill rotWithShape="1">
          <a:blip r:embed="rId5">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id="{F0C6ED02-2381-C640-8EB2-375B8A434EC2}"/>
            </a:ext>
          </a:extLst>
        </p:cNvPr>
        <p:cNvGrpSpPr/>
        <p:nvPr/>
      </p:nvGrpSpPr>
      <p:grpSpPr>
        <a:xfrm>
          <a:off x="0" y="0"/>
          <a:ext cx="0" cy="0"/>
          <a:chOff x="0" y="0"/>
          <a:chExt cx="0" cy="0"/>
        </a:xfrm>
      </p:grpSpPr>
      <p:sp>
        <p:nvSpPr>
          <p:cNvPr id="109" name="Google Shape;109;p15">
            <a:extLst>
              <a:ext uri="{FF2B5EF4-FFF2-40B4-BE49-F238E27FC236}">
                <a16:creationId xmlns:a16="http://schemas.microsoft.com/office/drawing/2014/main" id="{E3D68A25-25F2-D2BA-2643-7A9FDFC1C7CA}"/>
              </a:ext>
            </a:extLst>
          </p:cNvPr>
          <p:cNvSpPr txBox="1"/>
          <p:nvPr/>
        </p:nvSpPr>
        <p:spPr>
          <a:xfrm>
            <a:off x="950459" y="340667"/>
            <a:ext cx="10291082" cy="461665"/>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3000" b="1" i="0" u="none" strike="noStrike" cap="none" dirty="0" err="1">
                <a:solidFill>
                  <a:srgbClr val="0F172A"/>
                </a:solidFill>
                <a:latin typeface="Poppins"/>
                <a:ea typeface="Poppins"/>
                <a:cs typeface="Poppins"/>
                <a:sym typeface="Poppins"/>
              </a:rPr>
              <a:t>Cos'è</a:t>
            </a:r>
            <a:r>
              <a:rPr lang="en-US" sz="3000" b="1" i="0" u="none" strike="noStrike" cap="none" dirty="0">
                <a:solidFill>
                  <a:srgbClr val="0F172A"/>
                </a:solidFill>
                <a:latin typeface="Poppins"/>
                <a:ea typeface="Poppins"/>
                <a:cs typeface="Poppins"/>
                <a:sym typeface="Poppins"/>
              </a:rPr>
              <a:t> il CFP?</a:t>
            </a:r>
            <a:endParaRPr dirty="0"/>
          </a:p>
        </p:txBody>
      </p:sp>
      <p:sp>
        <p:nvSpPr>
          <p:cNvPr id="110" name="Google Shape;110;p15">
            <a:extLst>
              <a:ext uri="{FF2B5EF4-FFF2-40B4-BE49-F238E27FC236}">
                <a16:creationId xmlns:a16="http://schemas.microsoft.com/office/drawing/2014/main" id="{6FB7B4EF-821B-9F6C-CD37-311C4495ADB6}"/>
              </a:ext>
            </a:extLst>
          </p:cNvPr>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D82355A6-5441-38DA-222F-B6F17A25DB4E}"/>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3"/>
            <a:extLst>
              <a:ext uri="{FF2B5EF4-FFF2-40B4-BE49-F238E27FC236}">
                <a16:creationId xmlns:a16="http://schemas.microsoft.com/office/drawing/2014/main" id="{D485EDAC-2C2A-7561-5266-AB1DB1ED8C82}"/>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graphicFrame>
        <p:nvGraphicFramePr>
          <p:cNvPr id="5" name="Diagramma 4">
            <a:extLst>
              <a:ext uri="{FF2B5EF4-FFF2-40B4-BE49-F238E27FC236}">
                <a16:creationId xmlns:a16="http://schemas.microsoft.com/office/drawing/2014/main" id="{BA6B4866-E76F-8A30-C3C9-ADAD2DA20ED5}"/>
              </a:ext>
            </a:extLst>
          </p:cNvPr>
          <p:cNvGraphicFramePr/>
          <p:nvPr>
            <p:extLst>
              <p:ext uri="{D42A27DB-BD31-4B8C-83A1-F6EECF244321}">
                <p14:modId xmlns:p14="http://schemas.microsoft.com/office/powerpoint/2010/main" val="1583132660"/>
              </p:ext>
            </p:extLst>
          </p:nvPr>
        </p:nvGraphicFramePr>
        <p:xfrm>
          <a:off x="2112488" y="173589"/>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026" name="Picture 2" descr="Deontologia Professionale dell'Ingegnere - CFP per ingegneri - Centro Alta  Formazione Accreditata">
            <a:extLst>
              <a:ext uri="{FF2B5EF4-FFF2-40B4-BE49-F238E27FC236}">
                <a16:creationId xmlns:a16="http://schemas.microsoft.com/office/drawing/2014/main" id="{CCCD4ACA-F99E-CB78-69DE-7F6D2319337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76561" y="4352717"/>
            <a:ext cx="2058243" cy="2058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89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7"/>
          <p:cNvSpPr txBox="1"/>
          <p:nvPr/>
        </p:nvSpPr>
        <p:spPr>
          <a:xfrm>
            <a:off x="3941618" y="1502465"/>
            <a:ext cx="4419600" cy="13335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en-US" sz="10500" b="1" i="0" u="none" strike="noStrike" cap="none" dirty="0">
                <a:solidFill>
                  <a:srgbClr val="B45309"/>
                </a:solidFill>
                <a:latin typeface="Poppins"/>
                <a:ea typeface="Poppins"/>
                <a:cs typeface="Poppins"/>
                <a:sym typeface="Poppins"/>
              </a:rPr>
              <a:t>90</a:t>
            </a:r>
            <a:endParaRPr dirty="0"/>
          </a:p>
        </p:txBody>
      </p:sp>
      <p:sp>
        <p:nvSpPr>
          <p:cNvPr id="136" name="Google Shape;136;p17"/>
          <p:cNvSpPr txBox="1"/>
          <p:nvPr/>
        </p:nvSpPr>
        <p:spPr>
          <a:xfrm>
            <a:off x="1311564" y="3429000"/>
            <a:ext cx="9679709" cy="1938992"/>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800" b="1" i="0" u="none" strike="noStrike" cap="none" dirty="0">
                <a:latin typeface="Tahoma" panose="020B0604030504040204" pitchFamily="34" charset="0"/>
                <a:ea typeface="Tahoma" panose="020B0604030504040204" pitchFamily="34" charset="0"/>
                <a:cs typeface="Tahoma" panose="020B0604030504040204" pitchFamily="34" charset="0"/>
                <a:sym typeface="Lato"/>
              </a:rPr>
              <a:t>CFP ALL'ISCRIZIONE PER CHI SI ISCRIVE ALL’ALBO ENTRO 2 ANNI DALL’ABILITAZIONE</a:t>
            </a:r>
          </a:p>
          <a:p>
            <a:pPr algn="ctr"/>
            <a:endParaRPr lang="it-IT" dirty="0">
              <a:latin typeface="Tahoma" panose="020B0604030504040204" pitchFamily="34" charset="0"/>
              <a:ea typeface="Tahoma" panose="020B0604030504040204" pitchFamily="34" charset="0"/>
              <a:cs typeface="Tahoma" panose="020B0604030504040204" pitchFamily="34" charset="0"/>
              <a:sym typeface="Lato"/>
            </a:endParaRPr>
          </a:p>
          <a:p>
            <a:pPr algn="ctr"/>
            <a:r>
              <a:rPr lang="it-IT" dirty="0">
                <a:latin typeface="Tahoma" panose="020B0604030504040204" pitchFamily="34" charset="0"/>
                <a:ea typeface="Tahoma" panose="020B0604030504040204" pitchFamily="34" charset="0"/>
                <a:cs typeface="Tahoma" panose="020B0604030504040204" pitchFamily="34" charset="0"/>
                <a:sym typeface="Lato"/>
              </a:rPr>
              <a:t>L'unico obbligo immediato è l'acquisizione di </a:t>
            </a:r>
            <a:r>
              <a:rPr lang="it-IT" b="1" dirty="0">
                <a:latin typeface="Tahoma" panose="020B0604030504040204" pitchFamily="34" charset="0"/>
                <a:ea typeface="Tahoma" panose="020B0604030504040204" pitchFamily="34" charset="0"/>
                <a:cs typeface="Tahoma" panose="020B0604030504040204" pitchFamily="34" charset="0"/>
                <a:sym typeface="Lato"/>
              </a:rPr>
              <a:t>5 CFP sull'Etica e Deontologia</a:t>
            </a:r>
            <a:r>
              <a:rPr lang="it-IT" dirty="0">
                <a:latin typeface="Tahoma" panose="020B0604030504040204" pitchFamily="34" charset="0"/>
                <a:ea typeface="Tahoma" panose="020B0604030504040204" pitchFamily="34" charset="0"/>
                <a:cs typeface="Tahoma" panose="020B0604030504040204" pitchFamily="34" charset="0"/>
                <a:sym typeface="Lato"/>
              </a:rPr>
              <a:t> professionale entro il 31 dicembre dell'anno successivo a quello di iscrizione.</a:t>
            </a:r>
            <a:endParaRPr lang="it-IT" dirty="0">
              <a:latin typeface="Tahoma" panose="020B0604030504040204" pitchFamily="34" charset="0"/>
              <a:ea typeface="Tahoma" panose="020B0604030504040204" pitchFamily="34" charset="0"/>
              <a:cs typeface="Tahoma" panose="020B0604030504040204" pitchFamily="34" charset="0"/>
            </a:endParaRPr>
          </a:p>
          <a:p>
            <a:pPr algn="ctr"/>
            <a:endParaRPr lang="it-IT" dirty="0">
              <a:latin typeface="Tahoma" panose="020B0604030504040204" pitchFamily="34" charset="0"/>
              <a:ea typeface="Tahoma" panose="020B0604030504040204" pitchFamily="34" charset="0"/>
              <a:cs typeface="Tahoma" panose="020B0604030504040204" pitchFamily="34" charset="0"/>
            </a:endParaRPr>
          </a:p>
          <a:p>
            <a:pPr marL="0" marR="0" lvl="0" indent="0" algn="ctr" rtl="0">
              <a:spcBef>
                <a:spcPts val="0"/>
              </a:spcBef>
              <a:spcAft>
                <a:spcPts val="0"/>
              </a:spcAft>
              <a:buNone/>
            </a:pP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40" name="Google Shape;140;p17"/>
          <p:cNvSpPr txBox="1"/>
          <p:nvPr/>
        </p:nvSpPr>
        <p:spPr>
          <a:xfrm>
            <a:off x="4032730" y="109835"/>
            <a:ext cx="4665023"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Bonus per </a:t>
            </a: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nuovi</a:t>
            </a: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 </a:t>
            </a:r>
            <a:r>
              <a:rPr lang="en-US" sz="3000" b="1"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i</a:t>
            </a: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scritti</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41" name="Google Shape;141;p17"/>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AB7DC0D6-22F5-609F-D1AE-FCF42C0BC7D7}"/>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3"/>
            <a:extLst>
              <a:ext uri="{FF2B5EF4-FFF2-40B4-BE49-F238E27FC236}">
                <a16:creationId xmlns:a16="http://schemas.microsoft.com/office/drawing/2014/main" id="{5AC6E5F3-D9C4-BD23-158C-52B0FDDF16C1}"/>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a:extLst>
            <a:ext uri="{FF2B5EF4-FFF2-40B4-BE49-F238E27FC236}">
              <a16:creationId xmlns:a16="http://schemas.microsoft.com/office/drawing/2014/main" id="{50576874-3EC5-1C30-44BA-1EAE36A78B2E}"/>
            </a:ext>
          </a:extLst>
        </p:cNvPr>
        <p:cNvGrpSpPr/>
        <p:nvPr/>
      </p:nvGrpSpPr>
      <p:grpSpPr>
        <a:xfrm>
          <a:off x="0" y="0"/>
          <a:ext cx="0" cy="0"/>
          <a:chOff x="0" y="0"/>
          <a:chExt cx="0" cy="0"/>
        </a:xfrm>
      </p:grpSpPr>
      <p:pic>
        <p:nvPicPr>
          <p:cNvPr id="166" name="Google Shape;166;p20" descr="image.png">
            <a:extLst>
              <a:ext uri="{FF2B5EF4-FFF2-40B4-BE49-F238E27FC236}">
                <a16:creationId xmlns:a16="http://schemas.microsoft.com/office/drawing/2014/main" id="{5E0D51ED-6CDD-DF94-B5F0-E9CC62919A3C}"/>
              </a:ext>
            </a:extLst>
          </p:cNvPr>
          <p:cNvPicPr preferRelativeResize="0"/>
          <p:nvPr/>
        </p:nvPicPr>
        <p:blipFill rotWithShape="1">
          <a:blip r:embed="rId3">
            <a:alphaModFix/>
          </a:blip>
          <a:srcRect/>
          <a:stretch/>
        </p:blipFill>
        <p:spPr>
          <a:xfrm>
            <a:off x="6334125" y="2000250"/>
            <a:ext cx="5286375" cy="3810000"/>
          </a:xfrm>
          <a:prstGeom prst="rect">
            <a:avLst/>
          </a:prstGeom>
          <a:noFill/>
          <a:ln>
            <a:noFill/>
          </a:ln>
        </p:spPr>
      </p:pic>
      <p:sp>
        <p:nvSpPr>
          <p:cNvPr id="172" name="Google Shape;172;p20">
            <a:extLst>
              <a:ext uri="{FF2B5EF4-FFF2-40B4-BE49-F238E27FC236}">
                <a16:creationId xmlns:a16="http://schemas.microsoft.com/office/drawing/2014/main" id="{C66EDB67-B946-15DC-49D7-5A1A7E1F9E51}"/>
              </a:ext>
            </a:extLst>
          </p:cNvPr>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327528EE-065D-45B2-67BB-096F56FA7E19}"/>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4"/>
            <a:extLst>
              <a:ext uri="{FF2B5EF4-FFF2-40B4-BE49-F238E27FC236}">
                <a16:creationId xmlns:a16="http://schemas.microsoft.com/office/drawing/2014/main" id="{44691EB0-6DC5-F013-9AA2-CD297A28EF1C}"/>
              </a:ext>
            </a:extLst>
          </p:cNvPr>
          <p:cNvPicPr>
            <a:picLocks noChangeAspect="1"/>
          </p:cNvPicPr>
          <p:nvPr/>
        </p:nvPicPr>
        <p:blipFill rotWithShape="1">
          <a:blip r:embed="rId5">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sp>
        <p:nvSpPr>
          <p:cNvPr id="4" name="Google Shape;171;p20">
            <a:extLst>
              <a:ext uri="{FF2B5EF4-FFF2-40B4-BE49-F238E27FC236}">
                <a16:creationId xmlns:a16="http://schemas.microsoft.com/office/drawing/2014/main" id="{5C395FFC-10DB-6E9F-6D24-EC3A08970ECA}"/>
              </a:ext>
            </a:extLst>
          </p:cNvPr>
          <p:cNvSpPr txBox="1"/>
          <p:nvPr/>
        </p:nvSpPr>
        <p:spPr>
          <a:xfrm>
            <a:off x="3272013" y="1731"/>
            <a:ext cx="5548137" cy="5078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Perché</a:t>
            </a:r>
            <a:r>
              <a:rPr lang="en-US" sz="3300" b="1" i="0" u="none" strike="noStrike" cap="none" dirty="0">
                <a:latin typeface="Tahoma" panose="020B0604030504040204" pitchFamily="34" charset="0"/>
                <a:ea typeface="Tahoma" panose="020B0604030504040204" pitchFamily="34" charset="0"/>
                <a:cs typeface="Tahoma" panose="020B0604030504040204" pitchFamily="34" charset="0"/>
                <a:sym typeface="Poppins"/>
              </a:rPr>
              <a:t> </a:t>
            </a: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iscriversi</a:t>
            </a:r>
            <a:r>
              <a:rPr lang="en-US" sz="3300" b="1" i="0" u="none" strike="noStrike" cap="none" dirty="0">
                <a:latin typeface="Tahoma" panose="020B0604030504040204" pitchFamily="34" charset="0"/>
                <a:ea typeface="Tahoma" panose="020B0604030504040204" pitchFamily="34" charset="0"/>
                <a:cs typeface="Tahoma" panose="020B0604030504040204" pitchFamily="34" charset="0"/>
                <a:sym typeface="Poppins"/>
              </a:rPr>
              <a:t> </a:t>
            </a: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all'Albo</a:t>
            </a:r>
            <a:r>
              <a:rPr lang="en-US" sz="3300" b="1" i="0" u="none" strike="noStrike" cap="none" dirty="0">
                <a:latin typeface="Tahoma" panose="020B0604030504040204" pitchFamily="34" charset="0"/>
                <a:ea typeface="Tahoma" panose="020B0604030504040204" pitchFamily="34" charset="0"/>
                <a:cs typeface="Tahoma" panose="020B0604030504040204" pitchFamily="34" charset="0"/>
                <a:sym typeface="Poppins"/>
              </a:rPr>
              <a:t>?</a:t>
            </a:r>
            <a:endParaRPr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7" name="Diagramma 6">
            <a:extLst>
              <a:ext uri="{FF2B5EF4-FFF2-40B4-BE49-F238E27FC236}">
                <a16:creationId xmlns:a16="http://schemas.microsoft.com/office/drawing/2014/main" id="{F57DDEC0-FB29-844B-B825-1D232E950899}"/>
              </a:ext>
            </a:extLst>
          </p:cNvPr>
          <p:cNvGraphicFramePr/>
          <p:nvPr>
            <p:extLst>
              <p:ext uri="{D42A27DB-BD31-4B8C-83A1-F6EECF244321}">
                <p14:modId xmlns:p14="http://schemas.microsoft.com/office/powerpoint/2010/main" val="2762964622"/>
              </p:ext>
            </p:extLst>
          </p:nvPr>
        </p:nvGraphicFramePr>
        <p:xfrm>
          <a:off x="1370178" y="571500"/>
          <a:ext cx="10425582" cy="61198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8974287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4">
          <a:extLst>
            <a:ext uri="{FF2B5EF4-FFF2-40B4-BE49-F238E27FC236}">
              <a16:creationId xmlns:a16="http://schemas.microsoft.com/office/drawing/2014/main" id="{9AA227E0-CBFF-4920-3218-887E94D49E4E}"/>
            </a:ext>
          </a:extLst>
        </p:cNvPr>
        <p:cNvGrpSpPr/>
        <p:nvPr/>
      </p:nvGrpSpPr>
      <p:grpSpPr>
        <a:xfrm>
          <a:off x="0" y="0"/>
          <a:ext cx="0" cy="0"/>
          <a:chOff x="0" y="0"/>
          <a:chExt cx="0" cy="0"/>
        </a:xfrm>
      </p:grpSpPr>
      <p:sp>
        <p:nvSpPr>
          <p:cNvPr id="128" name="Google Shape;128;p16">
            <a:extLst>
              <a:ext uri="{FF2B5EF4-FFF2-40B4-BE49-F238E27FC236}">
                <a16:creationId xmlns:a16="http://schemas.microsoft.com/office/drawing/2014/main" id="{D57019DA-1156-5CF5-5EF2-0BD8E6592CBC}"/>
              </a:ext>
            </a:extLst>
          </p:cNvPr>
          <p:cNvSpPr txBox="1"/>
          <p:nvPr/>
        </p:nvSpPr>
        <p:spPr>
          <a:xfrm>
            <a:off x="3412351" y="203933"/>
            <a:ext cx="10301968"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000" b="1" i="0" u="none" strike="noStrike" cap="none" dirty="0">
                <a:solidFill>
                  <a:srgbClr val="0F172A"/>
                </a:solidFill>
                <a:latin typeface="Poppins"/>
                <a:ea typeface="Poppins"/>
                <a:cs typeface="Poppins"/>
                <a:sym typeface="Poppins"/>
              </a:rPr>
              <a:t>Come </a:t>
            </a:r>
            <a:r>
              <a:rPr lang="en-US" sz="3000" b="1" i="0" u="none" strike="noStrike" cap="none" dirty="0" err="1">
                <a:solidFill>
                  <a:srgbClr val="0F172A"/>
                </a:solidFill>
                <a:latin typeface="Poppins"/>
                <a:ea typeface="Poppins"/>
                <a:cs typeface="Poppins"/>
                <a:sym typeface="Poppins"/>
              </a:rPr>
              <a:t>si</a:t>
            </a:r>
            <a:r>
              <a:rPr lang="en-US" sz="3000" b="1" i="0" u="none" strike="noStrike" cap="none" dirty="0">
                <a:solidFill>
                  <a:srgbClr val="0F172A"/>
                </a:solidFill>
                <a:latin typeface="Poppins"/>
                <a:ea typeface="Poppins"/>
                <a:cs typeface="Poppins"/>
                <a:sym typeface="Poppins"/>
              </a:rPr>
              <a:t> </a:t>
            </a:r>
            <a:r>
              <a:rPr lang="en-US" sz="3000" b="1" i="0" u="none" strike="noStrike" cap="none" dirty="0" err="1">
                <a:solidFill>
                  <a:srgbClr val="0F172A"/>
                </a:solidFill>
                <a:latin typeface="Poppins"/>
                <a:ea typeface="Poppins"/>
                <a:cs typeface="Poppins"/>
                <a:sym typeface="Poppins"/>
              </a:rPr>
              <a:t>acquisiscono</a:t>
            </a:r>
            <a:r>
              <a:rPr lang="en-US" sz="3000" b="1" i="0" u="none" strike="noStrike" cap="none" dirty="0">
                <a:solidFill>
                  <a:srgbClr val="0F172A"/>
                </a:solidFill>
                <a:latin typeface="Poppins"/>
                <a:ea typeface="Poppins"/>
                <a:cs typeface="Poppins"/>
                <a:sym typeface="Poppins"/>
              </a:rPr>
              <a:t> </a:t>
            </a:r>
            <a:r>
              <a:rPr lang="en-US" sz="3000" b="1" i="0" u="none" strike="noStrike" cap="none" dirty="0" err="1">
                <a:solidFill>
                  <a:srgbClr val="0F172A"/>
                </a:solidFill>
                <a:latin typeface="Poppins"/>
                <a:ea typeface="Poppins"/>
                <a:cs typeface="Poppins"/>
                <a:sym typeface="Poppins"/>
              </a:rPr>
              <a:t>i</a:t>
            </a:r>
            <a:r>
              <a:rPr lang="en-US" sz="3000" b="1" i="0" u="none" strike="noStrike" cap="none" dirty="0">
                <a:solidFill>
                  <a:srgbClr val="0F172A"/>
                </a:solidFill>
                <a:latin typeface="Poppins"/>
                <a:ea typeface="Poppins"/>
                <a:cs typeface="Poppins"/>
                <a:sym typeface="Poppins"/>
              </a:rPr>
              <a:t> CFP?</a:t>
            </a:r>
            <a:endParaRPr dirty="0"/>
          </a:p>
        </p:txBody>
      </p:sp>
      <p:sp>
        <p:nvSpPr>
          <p:cNvPr id="129" name="Google Shape;129;p16">
            <a:extLst>
              <a:ext uri="{FF2B5EF4-FFF2-40B4-BE49-F238E27FC236}">
                <a16:creationId xmlns:a16="http://schemas.microsoft.com/office/drawing/2014/main" id="{DD894F31-AAE2-2C31-0B85-C9639E7D9B9B}"/>
              </a:ext>
            </a:extLst>
          </p:cNvPr>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C6509BEA-85ED-1D22-8A4A-D53DA070641B}"/>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3"/>
            <a:extLst>
              <a:ext uri="{FF2B5EF4-FFF2-40B4-BE49-F238E27FC236}">
                <a16:creationId xmlns:a16="http://schemas.microsoft.com/office/drawing/2014/main" id="{D4B68DD8-7144-BCE2-56AB-765EEFB73FE3}"/>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graphicFrame>
        <p:nvGraphicFramePr>
          <p:cNvPr id="4" name="Diagramma 3">
            <a:extLst>
              <a:ext uri="{FF2B5EF4-FFF2-40B4-BE49-F238E27FC236}">
                <a16:creationId xmlns:a16="http://schemas.microsoft.com/office/drawing/2014/main" id="{9D2EBAA7-61B6-25C2-E2CF-F7CE3B719100}"/>
              </a:ext>
            </a:extLst>
          </p:cNvPr>
          <p:cNvGraphicFramePr/>
          <p:nvPr>
            <p:extLst>
              <p:ext uri="{D42A27DB-BD31-4B8C-83A1-F6EECF244321}">
                <p14:modId xmlns:p14="http://schemas.microsoft.com/office/powerpoint/2010/main" val="2080046697"/>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439842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p18" descr="image.png"/>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47" name="Google Shape;147;p18"/>
          <p:cNvSpPr txBox="1"/>
          <p:nvPr/>
        </p:nvSpPr>
        <p:spPr>
          <a:xfrm>
            <a:off x="4763724" y="166662"/>
            <a:ext cx="3944711"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Detrazione</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148" name="Google Shape;148;p18"/>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51" name="Google Shape;151;p18"/>
          <p:cNvSpPr txBox="1"/>
          <p:nvPr/>
        </p:nvSpPr>
        <p:spPr>
          <a:xfrm>
            <a:off x="2349041" y="1050218"/>
            <a:ext cx="7354090" cy="1354217"/>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Il 31 </a:t>
            </a:r>
            <a:r>
              <a:rPr lang="en-US" sz="2200" b="0" i="0" u="none" strike="noStrike" cap="none" dirty="0" err="1">
                <a:latin typeface="Tahoma" panose="020B0604030504040204" pitchFamily="34" charset="0"/>
                <a:ea typeface="Tahoma" panose="020B0604030504040204" pitchFamily="34" charset="0"/>
                <a:cs typeface="Tahoma" panose="020B0604030504040204" pitchFamily="34" charset="0"/>
                <a:sym typeface="Lato"/>
              </a:rPr>
              <a:t>dicembre</a:t>
            </a:r>
            <a:r>
              <a:rPr lang="en-US" sz="2200" dirty="0">
                <a:latin typeface="Tahoma" panose="020B0604030504040204" pitchFamily="34" charset="0"/>
                <a:ea typeface="Tahoma" panose="020B0604030504040204" pitchFamily="34" charset="0"/>
                <a:cs typeface="Tahoma" panose="020B0604030504040204" pitchFamily="34" charset="0"/>
                <a:sym typeface="Lato"/>
              </a:rPr>
              <a:t> di ogni anno </a:t>
            </a:r>
            <a:r>
              <a:rPr lang="en-US" sz="2200" b="0" i="0" u="none" strike="noStrike" cap="none" dirty="0" err="1">
                <a:latin typeface="Tahoma" panose="020B0604030504040204" pitchFamily="34" charset="0"/>
                <a:ea typeface="Tahoma" panose="020B0604030504040204" pitchFamily="34" charset="0"/>
                <a:cs typeface="Tahoma" panose="020B0604030504040204" pitchFamily="34" charset="0"/>
                <a:sym typeface="Lato"/>
              </a:rPr>
              <a:t>vengono</a:t>
            </a: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 </a:t>
            </a:r>
            <a:r>
              <a:rPr lang="en-US" sz="2200" b="0" i="0" u="none" strike="noStrike" cap="none" dirty="0" err="1">
                <a:latin typeface="Tahoma" panose="020B0604030504040204" pitchFamily="34" charset="0"/>
                <a:ea typeface="Tahoma" panose="020B0604030504040204" pitchFamily="34" charset="0"/>
                <a:cs typeface="Tahoma" panose="020B0604030504040204" pitchFamily="34" charset="0"/>
                <a:sym typeface="Lato"/>
              </a:rPr>
              <a:t>detratti</a:t>
            </a: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 </a:t>
            </a:r>
            <a:r>
              <a:rPr lang="en-US" sz="2200" b="0" i="0" u="none" strike="noStrike" cap="none" dirty="0" err="1">
                <a:latin typeface="Tahoma" panose="020B0604030504040204" pitchFamily="34" charset="0"/>
                <a:ea typeface="Tahoma" panose="020B0604030504040204" pitchFamily="34" charset="0"/>
                <a:cs typeface="Tahoma" panose="020B0604030504040204" pitchFamily="34" charset="0"/>
                <a:sym typeface="Lato"/>
              </a:rPr>
              <a:t>automaticamente</a:t>
            </a: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 </a:t>
            </a:r>
            <a:r>
              <a:rPr lang="en-US" sz="2200" b="1" i="0" u="none" strike="noStrike" cap="none" dirty="0">
                <a:latin typeface="Tahoma" panose="020B0604030504040204" pitchFamily="34" charset="0"/>
                <a:ea typeface="Tahoma" panose="020B0604030504040204" pitchFamily="34" charset="0"/>
                <a:cs typeface="Tahoma" panose="020B0604030504040204" pitchFamily="34" charset="0"/>
                <a:sym typeface="Lato"/>
              </a:rPr>
              <a:t>30 CFP</a:t>
            </a: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 dal monte </a:t>
            </a:r>
            <a:r>
              <a:rPr lang="en-US" sz="2200" b="0" i="0" u="none" strike="noStrike" cap="none" dirty="0" err="1">
                <a:latin typeface="Tahoma" panose="020B0604030504040204" pitchFamily="34" charset="0"/>
                <a:ea typeface="Tahoma" panose="020B0604030504040204" pitchFamily="34" charset="0"/>
                <a:cs typeface="Tahoma" panose="020B0604030504040204" pitchFamily="34" charset="0"/>
                <a:sym typeface="Lato"/>
              </a:rPr>
              <a:t>crediti</a:t>
            </a:r>
            <a:r>
              <a:rPr lang="en-US" sz="2200" b="0" i="0" u="none" strike="noStrike" cap="none" dirty="0">
                <a:latin typeface="Tahoma" panose="020B0604030504040204" pitchFamily="34" charset="0"/>
                <a:ea typeface="Tahoma" panose="020B0604030504040204" pitchFamily="34" charset="0"/>
                <a:cs typeface="Tahoma" panose="020B0604030504040204" pitchFamily="34" charset="0"/>
                <a:sym typeface="Lato"/>
              </a:rPr>
              <a:t>.</a:t>
            </a:r>
          </a:p>
          <a:p>
            <a:pPr algn="ctr"/>
            <a:endParaRPr lang="it-IT" sz="2200" dirty="0">
              <a:latin typeface="Tahoma" panose="020B0604030504040204" pitchFamily="34" charset="0"/>
              <a:ea typeface="Tahoma" panose="020B0604030504040204" pitchFamily="34" charset="0"/>
              <a:cs typeface="Tahoma" panose="020B0604030504040204" pitchFamily="34" charset="0"/>
            </a:endParaRPr>
          </a:p>
          <a:p>
            <a:pPr marL="0" marR="0" lvl="0" indent="0" algn="ctr" rtl="0">
              <a:spcBef>
                <a:spcPts val="0"/>
              </a:spcBef>
              <a:spcAft>
                <a:spcPts val="0"/>
              </a:spcAft>
              <a:buNone/>
            </a:pPr>
            <a:endParaRPr sz="2200" dirty="0">
              <a:latin typeface="Tahoma" panose="020B0604030504040204" pitchFamily="34" charset="0"/>
              <a:ea typeface="Tahoma" panose="020B0604030504040204" pitchFamily="34" charset="0"/>
              <a:cs typeface="Tahoma" panose="020B0604030504040204" pitchFamily="34" charset="0"/>
            </a:endParaRPr>
          </a:p>
        </p:txBody>
      </p:sp>
      <p:sp>
        <p:nvSpPr>
          <p:cNvPr id="2" name="Rettangolo 1">
            <a:extLst>
              <a:ext uri="{FF2B5EF4-FFF2-40B4-BE49-F238E27FC236}">
                <a16:creationId xmlns:a16="http://schemas.microsoft.com/office/drawing/2014/main" id="{2D81D3F6-0449-E625-DBE7-1AE679600CB3}"/>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4"/>
            <a:extLst>
              <a:ext uri="{FF2B5EF4-FFF2-40B4-BE49-F238E27FC236}">
                <a16:creationId xmlns:a16="http://schemas.microsoft.com/office/drawing/2014/main" id="{C4C82E1E-1AAF-BD17-94DD-8DE27F1AFDF7}"/>
              </a:ext>
            </a:extLst>
          </p:cNvPr>
          <p:cNvPicPr>
            <a:picLocks noChangeAspect="1"/>
          </p:cNvPicPr>
          <p:nvPr/>
        </p:nvPicPr>
        <p:blipFill rotWithShape="1">
          <a:blip r:embed="rId5">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sp>
        <p:nvSpPr>
          <p:cNvPr id="6" name="CasellaDiTesto 5">
            <a:extLst>
              <a:ext uri="{FF2B5EF4-FFF2-40B4-BE49-F238E27FC236}">
                <a16:creationId xmlns:a16="http://schemas.microsoft.com/office/drawing/2014/main" id="{376D099D-AAF9-8EBB-2CBA-16C429279C41}"/>
              </a:ext>
            </a:extLst>
          </p:cNvPr>
          <p:cNvSpPr txBox="1"/>
          <p:nvPr/>
        </p:nvSpPr>
        <p:spPr>
          <a:xfrm>
            <a:off x="1370178" y="2975257"/>
            <a:ext cx="9382760" cy="3600986"/>
          </a:xfrm>
          <a:prstGeom prst="rect">
            <a:avLst/>
          </a:prstGeom>
          <a:noFill/>
        </p:spPr>
        <p:txBody>
          <a:bodyPr wrap="square">
            <a:spAutoFit/>
          </a:bodyPr>
          <a:lstStyle/>
          <a:p>
            <a:pPr algn="just">
              <a:spcBef>
                <a:spcPts val="900"/>
              </a:spcBef>
              <a:spcAft>
                <a:spcPts val="900"/>
              </a:spcAft>
            </a:pPr>
            <a:r>
              <a:rPr lang="it-IT" b="1" u="none" strike="noStrike" dirty="0">
                <a:effectLst/>
                <a:latin typeface="Tahoma" panose="020B0604030504040204" pitchFamily="34" charset="0"/>
                <a:ea typeface="Tahoma" panose="020B0604030504040204" pitchFamily="34" charset="0"/>
                <a:cs typeface="Tahoma" panose="020B0604030504040204" pitchFamily="34" charset="0"/>
              </a:rPr>
              <a:t>Procedimento disciplinare:</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 Il mancato raggiungimento del debito formativo viene valutato dal Consiglio di Disciplina territoriale, che attiva un procedimento a carico dell'iscritto.</a:t>
            </a:r>
          </a:p>
          <a:p>
            <a:pPr algn="just">
              <a:spcBef>
                <a:spcPts val="900"/>
              </a:spcBef>
              <a:spcAft>
                <a:spcPts val="900"/>
              </a:spcAft>
            </a:pPr>
            <a:r>
              <a:rPr lang="it-IT" b="1" u="none" strike="noStrike" dirty="0">
                <a:effectLst/>
                <a:latin typeface="Tahoma" panose="020B0604030504040204" pitchFamily="34" charset="0"/>
                <a:ea typeface="Tahoma" panose="020B0604030504040204" pitchFamily="34" charset="0"/>
                <a:cs typeface="Tahoma" panose="020B0604030504040204" pitchFamily="34" charset="0"/>
              </a:rPr>
              <a:t>Entità delle sanzioni:</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 Secondo il Codice Deontologico, la mancata acquisizione dei crediti comporta sanzioni graduate in base alla gravità:</a:t>
            </a:r>
          </a:p>
          <a:p>
            <a:pPr lvl="1" algn="just">
              <a:buFont typeface="Arial" panose="020B0604020202020204" pitchFamily="34" charset="0"/>
              <a:buChar char="•"/>
            </a:pPr>
            <a:r>
              <a:rPr lang="it-IT" b="0" i="1" u="none" strike="noStrike" dirty="0">
                <a:effectLst/>
                <a:latin typeface="Tahoma" panose="020B0604030504040204" pitchFamily="34" charset="0"/>
                <a:ea typeface="Tahoma" panose="020B0604030504040204" pitchFamily="34" charset="0"/>
                <a:cs typeface="Tahoma" panose="020B0604030504040204" pitchFamily="34" charset="0"/>
              </a:rPr>
              <a:t>Censura:</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 Per carenze formative fino al 20% (meno di 6 CFP mancanti).</a:t>
            </a:r>
          </a:p>
          <a:p>
            <a:pPr lvl="1" algn="just">
              <a:buFont typeface="Arial" panose="020B0604020202020204" pitchFamily="34" charset="0"/>
              <a:buChar char="•"/>
            </a:pPr>
            <a:r>
              <a:rPr lang="it-IT" b="0" i="1" u="none" strike="noStrike" dirty="0">
                <a:effectLst/>
                <a:latin typeface="Tahoma" panose="020B0604030504040204" pitchFamily="34" charset="0"/>
                <a:ea typeface="Tahoma" panose="020B0604030504040204" pitchFamily="34" charset="0"/>
                <a:cs typeface="Tahoma" panose="020B0604030504040204" pitchFamily="34" charset="0"/>
              </a:rPr>
              <a:t>Sospensione:</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 Per un numero superiore di CFP mancanti</a:t>
            </a:r>
            <a:r>
              <a:rPr lang="it-IT" dirty="0">
                <a:latin typeface="Tahoma" panose="020B0604030504040204" pitchFamily="34" charset="0"/>
                <a:ea typeface="Tahoma" panose="020B0604030504040204" pitchFamily="34" charset="0"/>
                <a:cs typeface="Tahoma" panose="020B0604030504040204" pitchFamily="34" charset="0"/>
              </a:rPr>
              <a:t> </a:t>
            </a:r>
            <a:r>
              <a:rPr lang="it-IT"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it-IT" b="0" u="none" strike="noStrike" dirty="0">
                <a:effectLst/>
                <a:latin typeface="Tahoma" panose="020B0604030504040204" pitchFamily="34" charset="0"/>
                <a:ea typeface="Tahoma" panose="020B0604030504040204" pitchFamily="34" charset="0"/>
                <a:cs typeface="Tahoma" panose="020B0604030504040204" pitchFamily="34" charset="0"/>
              </a:rPr>
              <a:t>1 giorno di sospensione per ogni credito non conseguito.</a:t>
            </a:r>
          </a:p>
          <a:p>
            <a:pPr algn="just">
              <a:spcBef>
                <a:spcPts val="900"/>
              </a:spcBef>
              <a:spcAft>
                <a:spcPts val="900"/>
              </a:spcAft>
            </a:pPr>
            <a:r>
              <a:rPr lang="it-IT" b="1" dirty="0">
                <a:latin typeface="Tahoma" panose="020B0604030504040204" pitchFamily="34" charset="0"/>
                <a:ea typeface="Tahoma" panose="020B0604030504040204" pitchFamily="34" charset="0"/>
                <a:cs typeface="Tahoma" panose="020B0604030504040204" pitchFamily="34" charset="0"/>
              </a:rPr>
              <a:t>Esercizio della professione</a:t>
            </a:r>
            <a:r>
              <a:rPr lang="it-IT" dirty="0">
                <a:latin typeface="Tahoma" panose="020B0604030504040204" pitchFamily="34" charset="0"/>
                <a:ea typeface="Tahoma" panose="020B0604030504040204" pitchFamily="34" charset="0"/>
                <a:cs typeface="Tahoma" panose="020B0604030504040204" pitchFamily="34" charset="0"/>
              </a:rPr>
              <a:t>: La sospensione impedisce l'esercizio della libera professione e l'uso del timbro, mentre le prestazioni già erogate in passato non vengono annullate</a:t>
            </a:r>
          </a:p>
        </p:txBody>
      </p:sp>
      <p:sp>
        <p:nvSpPr>
          <p:cNvPr id="7" name="Google Shape;147;p18">
            <a:extLst>
              <a:ext uri="{FF2B5EF4-FFF2-40B4-BE49-F238E27FC236}">
                <a16:creationId xmlns:a16="http://schemas.microsoft.com/office/drawing/2014/main" id="{893FCA54-31A2-E2ED-7503-016EA5604AC6}"/>
              </a:ext>
            </a:extLst>
          </p:cNvPr>
          <p:cNvSpPr txBox="1"/>
          <p:nvPr/>
        </p:nvSpPr>
        <p:spPr>
          <a:xfrm>
            <a:off x="3832525" y="2290119"/>
            <a:ext cx="3944711"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In </a:t>
            </a: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caso</a:t>
            </a: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 di &lt; 30 CFP</a:t>
            </a:r>
            <a:endParaRPr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6712E-104E-D52C-2335-2C315D54AE40}"/>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5E14AB0B-0DEF-4A6B-7BDA-529D95E7FC5D}"/>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7714DCC0-678C-5590-42E3-5B6F80BB96A4}"/>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FC0A9FAE-8C6B-A922-99DB-B2DEACC83A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F1A5EDDE-7E26-A76C-BAF4-0D8564A5A95D}"/>
              </a:ext>
            </a:extLst>
          </p:cNvPr>
          <p:cNvSpPr txBox="1"/>
          <p:nvPr/>
        </p:nvSpPr>
        <p:spPr>
          <a:xfrm>
            <a:off x="2047802" y="166662"/>
            <a:ext cx="8522212" cy="461665"/>
          </a:xfrm>
          <a:prstGeom prst="rect">
            <a:avLst/>
          </a:prstGeom>
          <a:noFill/>
        </p:spPr>
        <p:txBody>
          <a:bodyPr wrap="square">
            <a:spAutoFit/>
          </a:bodyPr>
          <a:lstStyle/>
          <a:p>
            <a:pPr algn="ctr" rtl="0">
              <a:buNone/>
            </a:pPr>
            <a:r>
              <a:rPr lang="it-IT" sz="2400" b="1" i="0" u="none" strike="noStrike" dirty="0">
                <a:solidFill>
                  <a:srgbClr val="000000"/>
                </a:solidFill>
                <a:effectLst/>
                <a:latin typeface="Aptos" panose="020B0004020202020204" pitchFamily="34" charset="0"/>
              </a:rPr>
              <a:t>Conclusione</a:t>
            </a:r>
          </a:p>
        </p:txBody>
      </p:sp>
      <p:sp>
        <p:nvSpPr>
          <p:cNvPr id="5" name="CasellaDiTesto 4">
            <a:extLst>
              <a:ext uri="{FF2B5EF4-FFF2-40B4-BE49-F238E27FC236}">
                <a16:creationId xmlns:a16="http://schemas.microsoft.com/office/drawing/2014/main" id="{6C9798F1-9C69-B14A-5DD4-3C20B4CD14C7}"/>
              </a:ext>
            </a:extLst>
          </p:cNvPr>
          <p:cNvSpPr txBox="1"/>
          <p:nvPr/>
        </p:nvSpPr>
        <p:spPr>
          <a:xfrm>
            <a:off x="1381125" y="1064793"/>
            <a:ext cx="9601200" cy="1200329"/>
          </a:xfrm>
          <a:prstGeom prst="rect">
            <a:avLst/>
          </a:prstGeom>
          <a:noFill/>
        </p:spPr>
        <p:txBody>
          <a:bodyPr wrap="square">
            <a:spAutoFit/>
          </a:bodyPr>
          <a:lstStyle/>
          <a:p>
            <a:pPr algn="ctr"/>
            <a:r>
              <a:rPr lang="it-IT" sz="2400" b="0" i="0" dirty="0">
                <a:solidFill>
                  <a:schemeClr val="tx1">
                    <a:lumMod val="95000"/>
                    <a:lumOff val="5000"/>
                  </a:schemeClr>
                </a:solidFill>
                <a:effectLst/>
                <a:latin typeface="Open Sans" panose="020B0606030504020204" pitchFamily="34" charset="0"/>
              </a:rPr>
              <a:t>La "doppia vita" dell'ingegnere è una risorsa di competenza, ma richiede rigore legale e deontologico per evitare sanzioni disciplinari o licenziamenti.</a:t>
            </a:r>
            <a:endParaRPr lang="it-IT" sz="2400" dirty="0">
              <a:solidFill>
                <a:schemeClr val="tx1">
                  <a:lumMod val="95000"/>
                  <a:lumOff val="5000"/>
                </a:schemeClr>
              </a:solidFill>
            </a:endParaRPr>
          </a:p>
        </p:txBody>
      </p:sp>
      <p:pic>
        <p:nvPicPr>
          <p:cNvPr id="6" name="Immagine 5">
            <a:extLst>
              <a:ext uri="{FF2B5EF4-FFF2-40B4-BE49-F238E27FC236}">
                <a16:creationId xmlns:a16="http://schemas.microsoft.com/office/drawing/2014/main" id="{01819D2F-16C7-A850-A724-5E23C90416CE}"/>
              </a:ext>
            </a:extLst>
          </p:cNvPr>
          <p:cNvPicPr>
            <a:picLocks noChangeAspect="1"/>
          </p:cNvPicPr>
          <p:nvPr/>
        </p:nvPicPr>
        <p:blipFill>
          <a:blip r:embed="rId6"/>
          <a:stretch>
            <a:fillRect/>
          </a:stretch>
        </p:blipFill>
        <p:spPr>
          <a:xfrm>
            <a:off x="2976562" y="3100541"/>
            <a:ext cx="6410325" cy="3429000"/>
          </a:xfrm>
          <a:prstGeom prst="rect">
            <a:avLst/>
          </a:prstGeom>
        </p:spPr>
      </p:pic>
    </p:spTree>
    <p:extLst>
      <p:ext uri="{BB962C8B-B14F-4D97-AF65-F5344CB8AC3E}">
        <p14:creationId xmlns:p14="http://schemas.microsoft.com/office/powerpoint/2010/main" val="168676390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a:extLst>
            <a:ext uri="{FF2B5EF4-FFF2-40B4-BE49-F238E27FC236}">
              <a16:creationId xmlns:a16="http://schemas.microsoft.com/office/drawing/2014/main" id="{E020EC77-A00E-8337-D12F-0709B89158CE}"/>
            </a:ext>
          </a:extLst>
        </p:cNvPr>
        <p:cNvGrpSpPr/>
        <p:nvPr/>
      </p:nvGrpSpPr>
      <p:grpSpPr>
        <a:xfrm>
          <a:off x="0" y="0"/>
          <a:ext cx="0" cy="0"/>
          <a:chOff x="0" y="0"/>
          <a:chExt cx="0" cy="0"/>
        </a:xfrm>
      </p:grpSpPr>
      <p:sp>
        <p:nvSpPr>
          <p:cNvPr id="261" name="Google Shape;261;p24">
            <a:extLst>
              <a:ext uri="{FF2B5EF4-FFF2-40B4-BE49-F238E27FC236}">
                <a16:creationId xmlns:a16="http://schemas.microsoft.com/office/drawing/2014/main" id="{60ED26C9-065B-A30F-F01B-E94A6A6AD80E}"/>
              </a:ext>
            </a:extLst>
          </p:cNvPr>
          <p:cNvSpPr txBox="1"/>
          <p:nvPr/>
        </p:nvSpPr>
        <p:spPr>
          <a:xfrm>
            <a:off x="3485958" y="166662"/>
            <a:ext cx="10192231"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Servizi </a:t>
            </a: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Digitali</a:t>
            </a:r>
            <a:r>
              <a:rPr lang="en-US" sz="3000" b="1" i="0" u="none" strike="noStrike" cap="none" dirty="0">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 e </a:t>
            </a:r>
            <a:r>
              <a:rPr lang="en-US" sz="3000" b="1" i="0" u="none" strike="noStrike" cap="none" dirty="0" err="1">
                <a:solidFill>
                  <a:srgbClr val="0F172A"/>
                </a:solidFill>
                <a:latin typeface="Tahoma" panose="020B0604030504040204" pitchFamily="34" charset="0"/>
                <a:ea typeface="Tahoma" panose="020B0604030504040204" pitchFamily="34" charset="0"/>
                <a:cs typeface="Tahoma" panose="020B0604030504040204" pitchFamily="34" charset="0"/>
                <a:sym typeface="Poppins"/>
              </a:rPr>
              <a:t>Convenzioni</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262" name="Google Shape;262;p24">
            <a:extLst>
              <a:ext uri="{FF2B5EF4-FFF2-40B4-BE49-F238E27FC236}">
                <a16:creationId xmlns:a16="http://schemas.microsoft.com/office/drawing/2014/main" id="{660CAA89-C965-775F-8595-6A0692FF1D4D}"/>
              </a:ext>
            </a:extLst>
          </p:cNvPr>
          <p:cNvSpPr/>
          <p:nvPr/>
        </p:nvSpPr>
        <p:spPr>
          <a:xfrm>
            <a:off x="571500" y="571500"/>
            <a:ext cx="76200" cy="571500"/>
          </a:xfrm>
          <a:prstGeom prst="rect">
            <a:avLst/>
          </a:prstGeom>
          <a:solidFill>
            <a:srgbClr val="B4530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9B4E322F-3325-7140-A818-94581E019F9D}"/>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3"/>
            <a:extLst>
              <a:ext uri="{FF2B5EF4-FFF2-40B4-BE49-F238E27FC236}">
                <a16:creationId xmlns:a16="http://schemas.microsoft.com/office/drawing/2014/main" id="{5F47712A-EF9C-8054-A6AE-CA5D43AB11A9}"/>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graphicFrame>
        <p:nvGraphicFramePr>
          <p:cNvPr id="6" name="Diagramma 5">
            <a:extLst>
              <a:ext uri="{FF2B5EF4-FFF2-40B4-BE49-F238E27FC236}">
                <a16:creationId xmlns:a16="http://schemas.microsoft.com/office/drawing/2014/main" id="{C1702BDE-92C6-375A-7EF9-49A6256B4C03}"/>
              </a:ext>
            </a:extLst>
          </p:cNvPr>
          <p:cNvGraphicFramePr/>
          <p:nvPr>
            <p:extLst>
              <p:ext uri="{D42A27DB-BD31-4B8C-83A1-F6EECF244321}">
                <p14:modId xmlns:p14="http://schemas.microsoft.com/office/powerpoint/2010/main" val="1385721739"/>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151592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a:extLst>
            <a:ext uri="{FF2B5EF4-FFF2-40B4-BE49-F238E27FC236}">
              <a16:creationId xmlns:a16="http://schemas.microsoft.com/office/drawing/2014/main" id="{558B1F81-2936-E8D6-C894-DE8CAC0A170C}"/>
            </a:ext>
          </a:extLst>
        </p:cNvPr>
        <p:cNvGrpSpPr/>
        <p:nvPr/>
      </p:nvGrpSpPr>
      <p:grpSpPr>
        <a:xfrm>
          <a:off x="0" y="0"/>
          <a:ext cx="0" cy="0"/>
          <a:chOff x="0" y="0"/>
          <a:chExt cx="0" cy="0"/>
        </a:xfrm>
      </p:grpSpPr>
      <p:sp>
        <p:nvSpPr>
          <p:cNvPr id="204" name="Google Shape;204;p22">
            <a:extLst>
              <a:ext uri="{FF2B5EF4-FFF2-40B4-BE49-F238E27FC236}">
                <a16:creationId xmlns:a16="http://schemas.microsoft.com/office/drawing/2014/main" id="{C6DA4EA5-D5D3-395A-28EE-7CF11589D630}"/>
              </a:ext>
            </a:extLst>
          </p:cNvPr>
          <p:cNvSpPr txBox="1"/>
          <p:nvPr/>
        </p:nvSpPr>
        <p:spPr>
          <a:xfrm>
            <a:off x="3970977" y="63669"/>
            <a:ext cx="10399939" cy="5078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Supporto</a:t>
            </a:r>
            <a:r>
              <a:rPr lang="en-US" sz="3300" b="1" i="0" u="none" strike="noStrike" cap="none" dirty="0">
                <a:latin typeface="Tahoma" panose="020B0604030504040204" pitchFamily="34" charset="0"/>
                <a:ea typeface="Tahoma" panose="020B0604030504040204" pitchFamily="34" charset="0"/>
                <a:cs typeface="Tahoma" panose="020B0604030504040204" pitchFamily="34" charset="0"/>
                <a:sym typeface="Poppins"/>
              </a:rPr>
              <a:t> </a:t>
            </a: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alla</a:t>
            </a:r>
            <a:r>
              <a:rPr lang="en-US" sz="3300" b="1" i="0" u="none" strike="noStrike" cap="none" dirty="0">
                <a:latin typeface="Tahoma" panose="020B0604030504040204" pitchFamily="34" charset="0"/>
                <a:ea typeface="Tahoma" panose="020B0604030504040204" pitchFamily="34" charset="0"/>
                <a:cs typeface="Tahoma" panose="020B0604030504040204" pitchFamily="34" charset="0"/>
                <a:sym typeface="Poppins"/>
              </a:rPr>
              <a:t> </a:t>
            </a:r>
            <a:r>
              <a:rPr lang="en-US" sz="3300" b="1" i="0" u="none" strike="noStrike" cap="none" dirty="0" err="1">
                <a:latin typeface="Tahoma" panose="020B0604030504040204" pitchFamily="34" charset="0"/>
                <a:ea typeface="Tahoma" panose="020B0604030504040204" pitchFamily="34" charset="0"/>
                <a:cs typeface="Tahoma" panose="020B0604030504040204" pitchFamily="34" charset="0"/>
                <a:sym typeface="Poppins"/>
              </a:rPr>
              <a:t>Professione</a:t>
            </a:r>
            <a:endParaRPr dirty="0">
              <a:latin typeface="Tahoma" panose="020B0604030504040204" pitchFamily="34" charset="0"/>
              <a:ea typeface="Tahoma" panose="020B0604030504040204" pitchFamily="34" charset="0"/>
              <a:cs typeface="Tahoma" panose="020B0604030504040204" pitchFamily="34" charset="0"/>
            </a:endParaRPr>
          </a:p>
        </p:txBody>
      </p:sp>
      <p:sp>
        <p:nvSpPr>
          <p:cNvPr id="205" name="Google Shape;205;p22">
            <a:extLst>
              <a:ext uri="{FF2B5EF4-FFF2-40B4-BE49-F238E27FC236}">
                <a16:creationId xmlns:a16="http://schemas.microsoft.com/office/drawing/2014/main" id="{145D5ECD-B19D-8BED-56B4-5607478E9D47}"/>
              </a:ext>
            </a:extLst>
          </p:cNvPr>
          <p:cNvSpPr/>
          <p:nvPr/>
        </p:nvSpPr>
        <p:spPr>
          <a:xfrm>
            <a:off x="571500" y="571500"/>
            <a:ext cx="76200" cy="619125"/>
          </a:xfrm>
          <a:prstGeom prst="rect">
            <a:avLst/>
          </a:prstGeom>
          <a:solidFill>
            <a:srgbClr val="B8860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2BB23E6E-1231-5454-3475-B6376D9BE0B7}"/>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a:hlinkClick r:id="rId3"/>
            <a:extLst>
              <a:ext uri="{FF2B5EF4-FFF2-40B4-BE49-F238E27FC236}">
                <a16:creationId xmlns:a16="http://schemas.microsoft.com/office/drawing/2014/main" id="{B806FAB9-36F2-E1D8-DA77-4414E838477F}"/>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graphicFrame>
        <p:nvGraphicFramePr>
          <p:cNvPr id="4" name="Diagramma 3">
            <a:extLst>
              <a:ext uri="{FF2B5EF4-FFF2-40B4-BE49-F238E27FC236}">
                <a16:creationId xmlns:a16="http://schemas.microsoft.com/office/drawing/2014/main" id="{9407083F-22D1-64F5-7B5C-54B5CDE1ED77}"/>
              </a:ext>
            </a:extLst>
          </p:cNvPr>
          <p:cNvGraphicFramePr/>
          <p:nvPr>
            <p:extLst>
              <p:ext uri="{D42A27DB-BD31-4B8C-83A1-F6EECF244321}">
                <p14:modId xmlns:p14="http://schemas.microsoft.com/office/powerpoint/2010/main" val="268563242"/>
              </p:ext>
            </p:extLst>
          </p:nvPr>
        </p:nvGraphicFramePr>
        <p:xfrm>
          <a:off x="1205683" y="720437"/>
          <a:ext cx="9988789" cy="58888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71880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8E3F6-F5D9-41D3-7039-0901FAE451F4}"/>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E2C334B5-C109-7D11-B87E-1F4D8D98910B}"/>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270D625D-C317-1BB8-2909-4A97E7779100}"/>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0D6362D9-AC85-3B91-1D94-A46BB9391C6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2" name="CasellaDiTesto 1">
            <a:extLst>
              <a:ext uri="{FF2B5EF4-FFF2-40B4-BE49-F238E27FC236}">
                <a16:creationId xmlns:a16="http://schemas.microsoft.com/office/drawing/2014/main" id="{1DAD3084-1F0E-C369-DCC2-17C951F50575}"/>
              </a:ext>
            </a:extLst>
          </p:cNvPr>
          <p:cNvSpPr txBox="1"/>
          <p:nvPr/>
        </p:nvSpPr>
        <p:spPr>
          <a:xfrm>
            <a:off x="3590925" y="61344"/>
            <a:ext cx="7791450" cy="461665"/>
          </a:xfrm>
          <a:prstGeom prst="rect">
            <a:avLst/>
          </a:prstGeom>
          <a:noFill/>
        </p:spPr>
        <p:txBody>
          <a:bodyPr wrap="square">
            <a:spAutoFit/>
          </a:bodyPr>
          <a:lstStyle/>
          <a:p>
            <a:r>
              <a:rPr lang="it-IT" sz="2400" b="1" dirty="0">
                <a:solidFill>
                  <a:srgbClr val="000000"/>
                </a:solidFill>
                <a:latin typeface="Tahoma" panose="020B0604030504040204" pitchFamily="34" charset="0"/>
                <a:ea typeface="Tahoma" panose="020B0604030504040204" pitchFamily="34" charset="0"/>
                <a:cs typeface="Tahoma" panose="020B0604030504040204" pitchFamily="34" charset="0"/>
              </a:rPr>
              <a:t>Possibili motivi dell’attività parallela</a:t>
            </a:r>
            <a:endParaRPr lang="it-IT" sz="2400"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5" name="Diagramma 4">
            <a:extLst>
              <a:ext uri="{FF2B5EF4-FFF2-40B4-BE49-F238E27FC236}">
                <a16:creationId xmlns:a16="http://schemas.microsoft.com/office/drawing/2014/main" id="{775DEECA-B947-8B89-DFF9-96B940E2C658}"/>
              </a:ext>
            </a:extLst>
          </p:cNvPr>
          <p:cNvGraphicFramePr/>
          <p:nvPr>
            <p:extLst>
              <p:ext uri="{D42A27DB-BD31-4B8C-83A1-F6EECF244321}">
                <p14:modId xmlns:p14="http://schemas.microsoft.com/office/powerpoint/2010/main" val="540481874"/>
              </p:ext>
            </p:extLst>
          </p:nvPr>
        </p:nvGraphicFramePr>
        <p:xfrm>
          <a:off x="1957302" y="1349201"/>
          <a:ext cx="9706378" cy="54186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7" name="CasellaDiTesto 6">
            <a:extLst>
              <a:ext uri="{FF2B5EF4-FFF2-40B4-BE49-F238E27FC236}">
                <a16:creationId xmlns:a16="http://schemas.microsoft.com/office/drawing/2014/main" id="{D62D7914-F37C-77D7-D8B4-FB640A42EF99}"/>
              </a:ext>
            </a:extLst>
          </p:cNvPr>
          <p:cNvSpPr txBox="1"/>
          <p:nvPr/>
        </p:nvSpPr>
        <p:spPr>
          <a:xfrm>
            <a:off x="1901820" y="425871"/>
            <a:ext cx="9914259" cy="830997"/>
          </a:xfrm>
          <a:prstGeom prst="rect">
            <a:avLst/>
          </a:prstGeom>
          <a:noFill/>
        </p:spPr>
        <p:txBody>
          <a:bodyPr wrap="square">
            <a:spAutoFit/>
          </a:bodyPr>
          <a:lstStyle/>
          <a:p>
            <a:pPr algn="just"/>
            <a:r>
              <a:rPr lang="it-IT" sz="1600" dirty="0">
                <a:latin typeface="Tahoma" panose="020B0604030504040204" pitchFamily="34" charset="0"/>
                <a:ea typeface="Tahoma" panose="020B0604030504040204" pitchFamily="34" charset="0"/>
                <a:cs typeface="Tahoma" panose="020B0604030504040204" pitchFamily="34" charset="0"/>
              </a:rPr>
              <a:t>La scelta di un ingegnere dipendente di intraprendere parallelamente la libera professione è spesso guidata da una combinazione di fattori economici, professionali e strategici. Le motivazioni principali possono essere riassunte nei seguenti punti:</a:t>
            </a:r>
          </a:p>
        </p:txBody>
      </p:sp>
    </p:spTree>
    <p:extLst>
      <p:ext uri="{BB962C8B-B14F-4D97-AF65-F5344CB8AC3E}">
        <p14:creationId xmlns:p14="http://schemas.microsoft.com/office/powerpoint/2010/main" val="397351288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D0F0B-2D90-9E09-B5FA-2B59C89A5F7D}"/>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349BCF2F-DE30-CBE3-1246-FD74F1682F89}"/>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55F6E49C-4BFE-72C6-4F6C-9C0232593974}"/>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BEEE02B6-1D0A-181E-901E-C192AC935E8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2" name="CasellaDiTesto 1">
            <a:extLst>
              <a:ext uri="{FF2B5EF4-FFF2-40B4-BE49-F238E27FC236}">
                <a16:creationId xmlns:a16="http://schemas.microsoft.com/office/drawing/2014/main" id="{069CD21A-A8EB-1F48-C7A9-83AB5757C0EA}"/>
              </a:ext>
            </a:extLst>
          </p:cNvPr>
          <p:cNvSpPr txBox="1"/>
          <p:nvPr/>
        </p:nvSpPr>
        <p:spPr>
          <a:xfrm>
            <a:off x="3595006" y="111600"/>
            <a:ext cx="6648450" cy="461665"/>
          </a:xfrm>
          <a:prstGeom prst="rect">
            <a:avLst/>
          </a:prstGeom>
          <a:noFill/>
        </p:spPr>
        <p:txBody>
          <a:bodyPr wrap="square">
            <a:spAutoFit/>
          </a:bodyPr>
          <a:lstStyle/>
          <a:p>
            <a:r>
              <a:rPr lang="it-IT" sz="24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Possibili attività professionali svolte</a:t>
            </a:r>
            <a:endParaRPr lang="it-IT" sz="2400" dirty="0">
              <a:latin typeface="Tahoma" panose="020B0604030504040204" pitchFamily="34" charset="0"/>
              <a:ea typeface="Tahoma" panose="020B0604030504040204" pitchFamily="34" charset="0"/>
              <a:cs typeface="Tahoma" panose="020B0604030504040204" pitchFamily="34" charset="0"/>
            </a:endParaRPr>
          </a:p>
        </p:txBody>
      </p:sp>
      <p:sp>
        <p:nvSpPr>
          <p:cNvPr id="4" name="CasellaDiTesto 3">
            <a:extLst>
              <a:ext uri="{FF2B5EF4-FFF2-40B4-BE49-F238E27FC236}">
                <a16:creationId xmlns:a16="http://schemas.microsoft.com/office/drawing/2014/main" id="{27CD509C-8954-F590-5071-5A824DBE761D}"/>
              </a:ext>
            </a:extLst>
          </p:cNvPr>
          <p:cNvSpPr txBox="1"/>
          <p:nvPr/>
        </p:nvSpPr>
        <p:spPr>
          <a:xfrm>
            <a:off x="1901821" y="844920"/>
            <a:ext cx="10034820" cy="5355312"/>
          </a:xfrm>
          <a:prstGeom prst="rect">
            <a:avLst/>
          </a:prstGeom>
          <a:noFill/>
        </p:spPr>
        <p:txBody>
          <a:bodyPr wrap="square" rtlCol="0">
            <a:spAutoFit/>
          </a:bodyPr>
          <a:lstStyle/>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Consulenze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Formazione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Auditor</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Redazione documenti senza firma (es. POS, DVR, DUVRI, ecc.)</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RSPP</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Direzione Lavori</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Progettazione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CSE/CSP: Corso 120 ore ai sensi del </a:t>
            </a:r>
            <a:r>
              <a:rPr lang="it-IT" dirty="0" err="1">
                <a:latin typeface="Tahoma" panose="020B0604030504040204" pitchFamily="34" charset="0"/>
                <a:ea typeface="Tahoma" panose="020B0604030504040204" pitchFamily="34" charset="0"/>
                <a:cs typeface="Tahoma" panose="020B0604030504040204" pitchFamily="34" charset="0"/>
              </a:rPr>
              <a:t>DLgs</a:t>
            </a:r>
            <a:r>
              <a:rPr lang="it-IT" dirty="0">
                <a:latin typeface="Tahoma" panose="020B0604030504040204" pitchFamily="34" charset="0"/>
                <a:ea typeface="Tahoma" panose="020B0604030504040204" pitchFamily="34" charset="0"/>
                <a:cs typeface="Tahoma" panose="020B0604030504040204" pitchFamily="34" charset="0"/>
              </a:rPr>
              <a:t> 81/08 + esame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APE: In molte regioni italiane occorre un corso abilitante specifico e l'iscrizione al portale regionale (es. CENED in Lombardia, SACE in Emilia, ecc.)</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Pratiche antincendio (SCIA, CPI): Corso 120 ore + esame ed iscrizione negli elenchi ministeriali</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Stime e perizie </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CTU/CTP</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Pratiche urbanistiche (SCIA, CILA)</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Pratiche catastali (DOCFA)</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Certificazioni statiche</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DIRI</a:t>
            </a:r>
          </a:p>
          <a:p>
            <a:pPr marL="285750" indent="-285750" algn="just">
              <a:buFont typeface="Arial" panose="020B0604020202020204" pitchFamily="34" charset="0"/>
              <a:buChar char="•"/>
            </a:pPr>
            <a:r>
              <a:rPr lang="it-IT" dirty="0">
                <a:latin typeface="Tahoma" panose="020B0604030504040204" pitchFamily="34" charset="0"/>
                <a:ea typeface="Tahoma" panose="020B0604030504040204" pitchFamily="34" charset="0"/>
                <a:cs typeface="Tahoma" panose="020B0604030504040204" pitchFamily="34" charset="0"/>
              </a:rPr>
              <a:t>Collaudi (&gt;10 anni di iscrizione all’Albo)</a:t>
            </a:r>
          </a:p>
        </p:txBody>
      </p:sp>
      <p:pic>
        <p:nvPicPr>
          <p:cNvPr id="5122" name="Picture 2" descr="Ingegnere con Partita Iva e Lavoro dipendente… quando possono coesistere? |  Unione Ingegneri">
            <a:extLst>
              <a:ext uri="{FF2B5EF4-FFF2-40B4-BE49-F238E27FC236}">
                <a16:creationId xmlns:a16="http://schemas.microsoft.com/office/drawing/2014/main" id="{E248E1C9-3478-2852-505E-ABFC6559D2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9288" y="4667876"/>
            <a:ext cx="3977353" cy="1988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95053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D021C-DF23-486E-C39F-3D9FD45CDABF}"/>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20341636-F10E-9559-3361-AF1898BED6A3}"/>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B2A3E48B-7069-18E0-D383-5D4269F0AEB8}"/>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2C9FF480-BBC5-6657-738F-66E0EAD02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D2F54B47-8E59-D89F-F5BD-A1C788DE79C8}"/>
              </a:ext>
            </a:extLst>
          </p:cNvPr>
          <p:cNvSpPr txBox="1"/>
          <p:nvPr/>
        </p:nvSpPr>
        <p:spPr>
          <a:xfrm>
            <a:off x="1062205" y="1279760"/>
            <a:ext cx="10407192" cy="5247590"/>
          </a:xfrm>
          <a:prstGeom prst="rect">
            <a:avLst/>
          </a:prstGeom>
          <a:noFill/>
        </p:spPr>
        <p:txBody>
          <a:bodyPr wrap="square">
            <a:spAutoFit/>
          </a:bodyPr>
          <a:lstStyle/>
          <a:p>
            <a:pPr algn="just">
              <a:spcBef>
                <a:spcPts val="900"/>
              </a:spcBef>
              <a:spcAft>
                <a:spcPts val="900"/>
              </a:spcAft>
              <a:buFont typeface="Arial" panose="020B0604020202020204" pitchFamily="34" charset="0"/>
              <a:buChar char="•"/>
            </a:pPr>
            <a:r>
              <a:rPr lang="it-IT" sz="2000" b="1" u="none" strike="noStrike" dirty="0">
                <a:effectLst/>
                <a:latin typeface="Tahoma" panose="020B0604030504040204" pitchFamily="34" charset="0"/>
                <a:ea typeface="Tahoma" panose="020B0604030504040204" pitchFamily="34" charset="0"/>
                <a:cs typeface="Tahoma" panose="020B0604030504040204" pitchFamily="34" charset="0"/>
              </a:rPr>
              <a:t>Libero Professionista (Partita IVA Individuale):</a:t>
            </a:r>
            <a:r>
              <a:rPr lang="it-IT" sz="2000" b="0" u="none" strike="noStrike" dirty="0">
                <a:effectLst/>
                <a:latin typeface="Tahoma" panose="020B0604030504040204" pitchFamily="34" charset="0"/>
                <a:ea typeface="Tahoma" panose="020B0604030504040204" pitchFamily="34" charset="0"/>
                <a:cs typeface="Tahoma" panose="020B0604030504040204" pitchFamily="34" charset="0"/>
              </a:rPr>
              <a:t> È la forma più comune. L'ingegnere opera come ditta individuale o libero professionista intellettuale, spesso con codice ATECO 71.12.10, (attività di studi di ingegneria) avvalendosi di un regime fiscale ordinario, semplificato o forfettario.</a:t>
            </a:r>
          </a:p>
          <a:p>
            <a:pPr algn="just">
              <a:spcBef>
                <a:spcPts val="900"/>
              </a:spcBef>
              <a:spcAft>
                <a:spcPts val="900"/>
              </a:spcAft>
              <a:buFont typeface="Arial" panose="020B0604020202020204" pitchFamily="34" charset="0"/>
              <a:buChar char="•"/>
            </a:pPr>
            <a:r>
              <a:rPr lang="it-IT" sz="2000" b="1" u="none" strike="noStrike" dirty="0">
                <a:effectLst/>
                <a:latin typeface="Tahoma" panose="020B0604030504040204" pitchFamily="34" charset="0"/>
                <a:ea typeface="Tahoma" panose="020B0604030504040204" pitchFamily="34" charset="0"/>
                <a:cs typeface="Tahoma" panose="020B0604030504040204" pitchFamily="34" charset="0"/>
              </a:rPr>
              <a:t>Lavoro Occasionale:</a:t>
            </a:r>
            <a:r>
              <a:rPr lang="it-IT" sz="2000" b="0" u="none" strike="noStrike" dirty="0">
                <a:effectLst/>
                <a:latin typeface="Tahoma" panose="020B0604030504040204" pitchFamily="34" charset="0"/>
                <a:ea typeface="Tahoma" panose="020B0604030504040204" pitchFamily="34" charset="0"/>
                <a:cs typeface="Tahoma" panose="020B0604030504040204" pitchFamily="34" charset="0"/>
              </a:rPr>
              <a:t> È possibile svolgere prestazioni senza partita IVA, pur essendo iscritti all'albo, nel caso di attività sporadiche. </a:t>
            </a:r>
          </a:p>
          <a:p>
            <a:pPr algn="just">
              <a:spcBef>
                <a:spcPts val="900"/>
              </a:spcBef>
              <a:spcAft>
                <a:spcPts val="900"/>
              </a:spcAft>
              <a:buFont typeface="Arial" panose="020B0604020202020204" pitchFamily="34" charset="0"/>
              <a:buChar char="•"/>
            </a:pPr>
            <a:r>
              <a:rPr lang="it-IT" sz="2000" b="1" dirty="0">
                <a:latin typeface="Tahoma" panose="020B0604030504040204" pitchFamily="34" charset="0"/>
                <a:ea typeface="Tahoma" panose="020B0604030504040204" pitchFamily="34" charset="0"/>
                <a:cs typeface="Tahoma" panose="020B0604030504040204" pitchFamily="34" charset="0"/>
              </a:rPr>
              <a:t>Studio Associato:</a:t>
            </a:r>
            <a:r>
              <a:rPr lang="it-IT" sz="2000" dirty="0">
                <a:latin typeface="Tahoma" panose="020B0604030504040204" pitchFamily="34" charset="0"/>
                <a:ea typeface="Tahoma" panose="020B0604030504040204" pitchFamily="34" charset="0"/>
                <a:cs typeface="Tahoma" panose="020B0604030504040204" pitchFamily="34" charset="0"/>
              </a:rPr>
              <a:t> Non è una società ma un’associazione di ingegneri o professionisti tecnici (art.2229 e successivi del Codice Civile)</a:t>
            </a:r>
          </a:p>
          <a:p>
            <a:pPr algn="just">
              <a:spcBef>
                <a:spcPts val="900"/>
              </a:spcBef>
              <a:spcAft>
                <a:spcPts val="900"/>
              </a:spcAft>
              <a:buFont typeface="Arial" panose="020B0604020202020204" pitchFamily="34" charset="0"/>
              <a:buChar char="•"/>
            </a:pPr>
            <a:r>
              <a:rPr lang="it-IT" sz="2000" b="1" dirty="0">
                <a:latin typeface="Tahoma" panose="020B0604030504040204" pitchFamily="34" charset="0"/>
                <a:ea typeface="Tahoma" panose="020B0604030504040204" pitchFamily="34" charset="0"/>
                <a:cs typeface="Tahoma" panose="020B0604030504040204" pitchFamily="34" charset="0"/>
              </a:rPr>
              <a:t>Società tra Professionisti: </a:t>
            </a:r>
            <a:r>
              <a:rPr lang="it-IT" sz="2000" dirty="0">
                <a:latin typeface="Tahoma" panose="020B0604030504040204" pitchFamily="34" charset="0"/>
                <a:ea typeface="Tahoma" panose="020B0604030504040204" pitchFamily="34" charset="0"/>
                <a:cs typeface="Tahoma" panose="020B0604030504040204" pitchFamily="34" charset="0"/>
              </a:rPr>
              <a:t>Società di professionisti iscritti all’Albo i quali devono detenere almeno i 2/3 del capitale sociale</a:t>
            </a:r>
          </a:p>
          <a:p>
            <a:pPr algn="just">
              <a:spcBef>
                <a:spcPts val="900"/>
              </a:spcBef>
              <a:spcAft>
                <a:spcPts val="900"/>
              </a:spcAft>
              <a:buFont typeface="Arial" panose="020B0604020202020204" pitchFamily="34" charset="0"/>
              <a:buChar char="•"/>
            </a:pPr>
            <a:r>
              <a:rPr lang="it-IT" sz="2000" b="1" dirty="0">
                <a:latin typeface="Tahoma" panose="020B0604030504040204" pitchFamily="34" charset="0"/>
                <a:ea typeface="Tahoma" panose="020B0604030504040204" pitchFamily="34" charset="0"/>
                <a:cs typeface="Tahoma" panose="020B0604030504040204" pitchFamily="34" charset="0"/>
              </a:rPr>
              <a:t>Società di Ingegneria : </a:t>
            </a:r>
            <a:r>
              <a:rPr lang="it-IT" sz="2000" dirty="0">
                <a:latin typeface="Tahoma" panose="020B0604030504040204" pitchFamily="34" charset="0"/>
                <a:ea typeface="Tahoma" panose="020B0604030504040204" pitchFamily="34" charset="0"/>
                <a:cs typeface="Tahoma" panose="020B0604030504040204" pitchFamily="34" charset="0"/>
              </a:rPr>
              <a:t>Società i cui soci possono essere anche non </a:t>
            </a:r>
            <a:r>
              <a:rPr lang="it-IT" sz="2000" dirty="0" err="1">
                <a:latin typeface="Tahoma" panose="020B0604030504040204" pitchFamily="34" charset="0"/>
                <a:ea typeface="Tahoma" panose="020B0604030504040204" pitchFamily="34" charset="0"/>
                <a:cs typeface="Tahoma" panose="020B0604030504040204" pitchFamily="34" charset="0"/>
              </a:rPr>
              <a:t>professsionisti</a:t>
            </a:r>
            <a:r>
              <a:rPr lang="it-IT" sz="2000" dirty="0">
                <a:latin typeface="Tahoma" panose="020B0604030504040204" pitchFamily="34" charset="0"/>
                <a:ea typeface="Tahoma" panose="020B0604030504040204" pitchFamily="34" charset="0"/>
                <a:cs typeface="Tahoma" panose="020B0604030504040204" pitchFamily="34" charset="0"/>
              </a:rPr>
              <a:t> e non iscritti all’Albo</a:t>
            </a:r>
          </a:p>
          <a:p>
            <a:pPr algn="just">
              <a:spcBef>
                <a:spcPts val="900"/>
              </a:spcBef>
              <a:spcAft>
                <a:spcPts val="900"/>
              </a:spcAft>
              <a:buFont typeface="Arial" panose="020B0604020202020204" pitchFamily="34" charset="0"/>
              <a:buChar char="•"/>
            </a:pPr>
            <a:endParaRPr lang="it-IT" sz="2000" b="0" u="none" strike="noStrike" dirty="0">
              <a:effectLst/>
              <a:latin typeface="Tahoma" panose="020B0604030504040204" pitchFamily="34" charset="0"/>
              <a:ea typeface="Tahoma" panose="020B0604030504040204" pitchFamily="34" charset="0"/>
              <a:cs typeface="Tahoma" panose="020B0604030504040204" pitchFamily="34" charset="0"/>
            </a:endParaRPr>
          </a:p>
        </p:txBody>
      </p:sp>
      <p:sp>
        <p:nvSpPr>
          <p:cNvPr id="6" name="CasellaDiTesto 5">
            <a:extLst>
              <a:ext uri="{FF2B5EF4-FFF2-40B4-BE49-F238E27FC236}">
                <a16:creationId xmlns:a16="http://schemas.microsoft.com/office/drawing/2014/main" id="{8D944311-E362-B324-442E-0F7CFE989273}"/>
              </a:ext>
            </a:extLst>
          </p:cNvPr>
          <p:cNvSpPr txBox="1"/>
          <p:nvPr/>
        </p:nvSpPr>
        <p:spPr>
          <a:xfrm>
            <a:off x="2867025" y="116581"/>
            <a:ext cx="7487253" cy="369332"/>
          </a:xfrm>
          <a:prstGeom prst="rect">
            <a:avLst/>
          </a:prstGeom>
          <a:noFill/>
        </p:spPr>
        <p:txBody>
          <a:bodyPr wrap="square">
            <a:spAutoFit/>
          </a:bodyPr>
          <a:lstStyle/>
          <a:p>
            <a:pPr algn="ctr"/>
            <a:r>
              <a:rPr lang="it-IT" sz="18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Possibili forme giuridiche di attività professionale</a:t>
            </a:r>
            <a:endParaRPr lang="it-IT"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5974503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489DA-533E-F9CD-F18F-99CEC5831CC5}"/>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3DE2FE62-76DF-4EA2-863B-C8733E89EC11}"/>
              </a:ext>
            </a:extLst>
          </p:cNvPr>
          <p:cNvSpPr/>
          <p:nvPr/>
        </p:nvSpPr>
        <p:spPr>
          <a:xfrm>
            <a:off x="13517"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8DC7E29C-EC9C-C784-A513-942AAA55DE27}"/>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1062205" y="166662"/>
            <a:ext cx="615946" cy="997873"/>
          </a:xfrm>
          <a:prstGeom prst="rect">
            <a:avLst/>
          </a:prstGeom>
        </p:spPr>
      </p:pic>
      <p:pic>
        <p:nvPicPr>
          <p:cNvPr id="18" name="Immagine 3">
            <a:extLst>
              <a:ext uri="{FF2B5EF4-FFF2-40B4-BE49-F238E27FC236}">
                <a16:creationId xmlns:a16="http://schemas.microsoft.com/office/drawing/2014/main" id="{A4D2738C-822F-076C-BDF3-0BCF313684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96040" y="5955142"/>
            <a:ext cx="611562" cy="610680"/>
          </a:xfrm>
          <a:prstGeom prst="rect">
            <a:avLst/>
          </a:prstGeom>
        </p:spPr>
      </p:pic>
      <p:sp>
        <p:nvSpPr>
          <p:cNvPr id="4" name="CasellaDiTesto 3">
            <a:extLst>
              <a:ext uri="{FF2B5EF4-FFF2-40B4-BE49-F238E27FC236}">
                <a16:creationId xmlns:a16="http://schemas.microsoft.com/office/drawing/2014/main" id="{AD2EF0F1-0426-82DB-AB78-DA9DD4B1A37C}"/>
              </a:ext>
            </a:extLst>
          </p:cNvPr>
          <p:cNvSpPr txBox="1"/>
          <p:nvPr/>
        </p:nvSpPr>
        <p:spPr>
          <a:xfrm>
            <a:off x="1797538" y="642221"/>
            <a:ext cx="9843977" cy="7417415"/>
          </a:xfrm>
          <a:prstGeom prst="rect">
            <a:avLst/>
          </a:prstGeom>
          <a:noFill/>
        </p:spPr>
        <p:txBody>
          <a:bodyPr wrap="square">
            <a:spAutoFit/>
          </a:bodyPr>
          <a:lstStyle/>
          <a:p>
            <a:pPr algn="just"/>
            <a:r>
              <a:rPr lang="it-IT" sz="1400" b="1" dirty="0">
                <a:solidFill>
                  <a:srgbClr val="212529"/>
                </a:solidFill>
                <a:latin typeface="Tahoma" panose="020B0604030504040204" pitchFamily="34" charset="0"/>
                <a:ea typeface="Tahoma" panose="020B0604030504040204" pitchFamily="34" charset="0"/>
                <a:cs typeface="Tahoma" panose="020B0604030504040204" pitchFamily="34" charset="0"/>
              </a:rPr>
              <a:t>COSTITUZIONE - </a:t>
            </a:r>
            <a:r>
              <a:rPr lang="it-IT" sz="1400" dirty="0">
                <a:solidFill>
                  <a:srgbClr val="212529"/>
                </a:solidFill>
                <a:latin typeface="Tahoma" panose="020B0604030504040204" pitchFamily="34" charset="0"/>
                <a:ea typeface="Tahoma" panose="020B0604030504040204" pitchFamily="34" charset="0"/>
                <a:cs typeface="Tahoma" panose="020B0604030504040204" pitchFamily="34" charset="0"/>
              </a:rPr>
              <a:t>A</a:t>
            </a:r>
            <a:r>
              <a:rPr lang="it-IT" sz="1400" b="0"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rt. 98 comma 1 - </a:t>
            </a:r>
            <a:r>
              <a:rPr lang="it-IT" sz="1400" dirty="0">
                <a:solidFill>
                  <a:srgbClr val="212529"/>
                </a:solidFill>
                <a:latin typeface="Tahoma" panose="020B0604030504040204" pitchFamily="34" charset="0"/>
                <a:ea typeface="Tahoma" panose="020B0604030504040204" pitchFamily="34" charset="0"/>
                <a:cs typeface="Tahoma" panose="020B0604030504040204" pitchFamily="34" charset="0"/>
              </a:rPr>
              <a:t>Principio di esclusività -  "</a:t>
            </a:r>
            <a:r>
              <a:rPr lang="it-IT" sz="1400" dirty="0">
                <a:solidFill>
                  <a:srgbClr val="212529"/>
                </a:solidFill>
                <a:latin typeface="Tahoma" panose="020B0604030504040204" pitchFamily="34" charset="0"/>
                <a:ea typeface="Tahoma" panose="020B0604030504040204" pitchFamily="34" charset="0"/>
                <a:cs typeface="Tahoma" panose="020B0604030504040204" pitchFamily="34" charset="0"/>
                <a:hlinkClick r:id="rId6">
                  <a:extLst>
                    <a:ext uri="{A12FA001-AC4F-418D-AE19-62706E023703}">
                      <ahyp:hlinkClr xmlns:ahyp="http://schemas.microsoft.com/office/drawing/2018/hyperlinkcolor" val="tx"/>
                    </a:ext>
                  </a:extLst>
                </a:hlinkClick>
              </a:rPr>
              <a:t>I pubblici impiegati sono al servizio esclusivo della Nazione</a:t>
            </a:r>
            <a:r>
              <a:rPr lang="it-IT" sz="1400" dirty="0">
                <a:solidFill>
                  <a:srgbClr val="212529"/>
                </a:solidFill>
                <a:latin typeface="Tahoma" panose="020B0604030504040204" pitchFamily="34" charset="0"/>
                <a:ea typeface="Tahoma" panose="020B0604030504040204" pitchFamily="34" charset="0"/>
                <a:cs typeface="Tahoma" panose="020B0604030504040204" pitchFamily="34" charset="0"/>
              </a:rPr>
              <a:t>".  </a:t>
            </a:r>
            <a:r>
              <a:rPr lang="it-IT" sz="1400" dirty="0">
                <a:latin typeface="Tahoma" panose="020B0604030504040204" pitchFamily="34" charset="0"/>
                <a:ea typeface="Tahoma" panose="020B0604030504040204" pitchFamily="34" charset="0"/>
                <a:cs typeface="Tahoma" panose="020B0604030504040204" pitchFamily="34" charset="0"/>
              </a:rPr>
              <a:t>Questo principio fondamentale garantisce l'imparzialità e la fedeltà della pubblica amministrazione, assicurando che i dipendenti pubblici agiscano nell'interesse generale, indipendentemente dagli orientamenti politici o dagli interessi particolari</a:t>
            </a:r>
          </a:p>
          <a:p>
            <a:pPr algn="just"/>
            <a:endParaRPr lang="it-IT" sz="1400" dirty="0">
              <a:latin typeface="Tahoma" panose="020B0604030504040204" pitchFamily="34" charset="0"/>
              <a:ea typeface="Tahoma" panose="020B0604030504040204" pitchFamily="34" charset="0"/>
              <a:cs typeface="Tahoma" panose="020B0604030504040204" pitchFamily="34" charset="0"/>
            </a:endParaRPr>
          </a:p>
          <a:p>
            <a:pPr algn="just" fontAlgn="base"/>
            <a:r>
              <a:rPr lang="it-IT" sz="1400" b="1" dirty="0">
                <a:latin typeface="Tahoma" panose="020B0604030504040204" pitchFamily="34" charset="0"/>
                <a:ea typeface="Tahoma" panose="020B0604030504040204" pitchFamily="34" charset="0"/>
                <a:cs typeface="Tahoma" panose="020B0604030504040204" pitchFamily="34" charset="0"/>
              </a:rPr>
              <a:t>CODICE CIVILE </a:t>
            </a:r>
            <a:r>
              <a:rPr lang="it-IT" sz="1400" dirty="0">
                <a:latin typeface="Tahoma" panose="020B0604030504040204" pitchFamily="34" charset="0"/>
                <a:ea typeface="Tahoma" panose="020B0604030504040204" pitchFamily="34" charset="0"/>
                <a:cs typeface="Tahoma" panose="020B0604030504040204" pitchFamily="34" charset="0"/>
              </a:rPr>
              <a:t>– Art. 2105 – Obbligo di fedeltà del lavoratore -  «Il prestatore di lavoro non deve trattare affari, per conto proprio o di terzi, in concorrenza con l'imprenditore, né divulgare notizie attinenti all'organizzazione e ai metodi di produzione dell'impresa, o farne uso in modo da poter recare ad essa pregiudizio».</a:t>
            </a:r>
          </a:p>
          <a:p>
            <a:pPr algn="just" fontAlgn="base"/>
            <a:endParaRPr lang="it-IT" sz="1400" dirty="0">
              <a:latin typeface="Tahoma" panose="020B0604030504040204" pitchFamily="34" charset="0"/>
              <a:ea typeface="Tahoma" panose="020B0604030504040204" pitchFamily="34" charset="0"/>
              <a:cs typeface="Tahoma" panose="020B0604030504040204" pitchFamily="34" charset="0"/>
            </a:endParaRPr>
          </a:p>
          <a:p>
            <a:pPr algn="just" fontAlgn="base"/>
            <a:r>
              <a:rPr lang="it-IT" sz="1400" b="1" dirty="0">
                <a:latin typeface="Tahoma" panose="020B0604030504040204" pitchFamily="34" charset="0"/>
                <a:ea typeface="Tahoma" panose="020B0604030504040204" pitchFamily="34" charset="0"/>
                <a:cs typeface="Tahoma" panose="020B0604030504040204" pitchFamily="34" charset="0"/>
              </a:rPr>
              <a:t>CODICE PENALE </a:t>
            </a:r>
            <a:r>
              <a:rPr lang="it-IT" sz="1400" dirty="0">
                <a:latin typeface="Tahoma" panose="020B0604030504040204" pitchFamily="34" charset="0"/>
                <a:ea typeface="Tahoma" panose="020B0604030504040204" pitchFamily="34" charset="0"/>
                <a:cs typeface="Tahoma" panose="020B0604030504040204" pitchFamily="34" charset="0"/>
              </a:rPr>
              <a:t>- Art. 621 – «Rivelazione del contenuto di documenti segreti»  - Art.63 – «Rivelazione o impiego di segreti scientifici o commerciali»</a:t>
            </a:r>
          </a:p>
          <a:p>
            <a:pPr algn="just" fontAlgn="base"/>
            <a:endParaRPr lang="it-IT" sz="1400" dirty="0">
              <a:latin typeface="Tahoma" panose="020B0604030504040204" pitchFamily="34" charset="0"/>
              <a:ea typeface="Tahoma" panose="020B0604030504040204" pitchFamily="34" charset="0"/>
              <a:cs typeface="Tahoma" panose="020B0604030504040204" pitchFamily="34" charset="0"/>
            </a:endParaRPr>
          </a:p>
          <a:p>
            <a:pPr algn="just" fontAlgn="base"/>
            <a:r>
              <a:rPr lang="it-IT" sz="1400" b="1" dirty="0" err="1">
                <a:solidFill>
                  <a:srgbClr val="000000"/>
                </a:solidFill>
                <a:latin typeface="Tahoma" panose="020B0604030504040204" pitchFamily="34" charset="0"/>
                <a:ea typeface="Tahoma" panose="020B0604030504040204" pitchFamily="34" charset="0"/>
                <a:cs typeface="Tahoma" panose="020B0604030504040204" pitchFamily="34" charset="0"/>
              </a:rPr>
              <a:t>D.Lgs.</a:t>
            </a:r>
            <a:r>
              <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rPr>
              <a:t> n. 165/2001</a:t>
            </a:r>
            <a:r>
              <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rPr>
              <a:t> – Testo unico del pubblico impiego </a:t>
            </a:r>
            <a:r>
              <a:rPr lang="it-IT" sz="1400" dirty="0">
                <a:solidFill>
                  <a:srgbClr val="FF0000"/>
                </a:solidFill>
                <a:latin typeface="Tahoma" panose="020B0604030504040204" pitchFamily="34" charset="0"/>
                <a:ea typeface="Tahoma" panose="020B0604030504040204" pitchFamily="34" charset="0"/>
                <a:cs typeface="Tahoma" panose="020B0604030504040204" pitchFamily="34" charset="0"/>
              </a:rPr>
              <a:t>(Ingegneri dipendenti pubblici)</a:t>
            </a:r>
          </a:p>
          <a:p>
            <a:pPr algn="just" fontAlgn="base"/>
            <a:endParaRPr lang="it-IT" sz="1400" dirty="0">
              <a:latin typeface="Tahoma" panose="020B0604030504040204" pitchFamily="34" charset="0"/>
              <a:ea typeface="Tahoma" panose="020B0604030504040204" pitchFamily="34" charset="0"/>
              <a:cs typeface="Tahoma" panose="020B0604030504040204" pitchFamily="34" charset="0"/>
            </a:endParaRPr>
          </a:p>
          <a:p>
            <a:pPr algn="just"/>
            <a:r>
              <a:rPr lang="it-IT" sz="1400" b="1" dirty="0">
                <a:latin typeface="Tahoma" panose="020B0604030504040204" pitchFamily="34" charset="0"/>
                <a:ea typeface="Tahoma" panose="020B0604030504040204" pitchFamily="34" charset="0"/>
                <a:cs typeface="Tahoma" panose="020B0604030504040204" pitchFamily="34" charset="0"/>
              </a:rPr>
              <a:t>DECRETO LEGISLATIVO 27 giugno 2022 n.104 </a:t>
            </a:r>
            <a:r>
              <a:rPr lang="it-IT" sz="1400" dirty="0">
                <a:latin typeface="Tahoma" panose="020B0604030504040204" pitchFamily="34" charset="0"/>
                <a:ea typeface="Tahoma" panose="020B0604030504040204" pitchFamily="34" charset="0"/>
                <a:cs typeface="Tahoma" panose="020B0604030504040204" pitchFamily="34" charset="0"/>
              </a:rPr>
              <a:t>- Attuazione della direttiva UE/2019/1152 relativa a condizioni di lavoro trasparenti e prevedibili nell'Unione europea. Art. 8 «Cumulo di impieghi»</a:t>
            </a:r>
          </a:p>
          <a:p>
            <a:pPr algn="just"/>
            <a:endParaRPr lang="it-IT" sz="1400" dirty="0">
              <a:latin typeface="Tahoma" panose="020B0604030504040204" pitchFamily="34" charset="0"/>
              <a:ea typeface="Tahoma" panose="020B0604030504040204" pitchFamily="34" charset="0"/>
              <a:cs typeface="Tahoma" panose="020B0604030504040204" pitchFamily="34" charset="0"/>
            </a:endParaRPr>
          </a:p>
          <a:p>
            <a:pPr algn="just"/>
            <a:r>
              <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rPr>
              <a:t>Eventuali contratti collettivi nazionali (CCNL) applicabili</a:t>
            </a:r>
          </a:p>
          <a:p>
            <a:pPr algn="just"/>
            <a:endPar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r>
              <a:rPr lang="it-IT" sz="1400" b="1" dirty="0">
                <a:latin typeface="Tahoma" panose="020B0604030504040204" pitchFamily="34" charset="0"/>
                <a:ea typeface="Tahoma" panose="020B0604030504040204" pitchFamily="34" charset="0"/>
                <a:cs typeface="Tahoma" panose="020B0604030504040204" pitchFamily="34" charset="0"/>
              </a:rPr>
              <a:t>Decreto del Presidente della Repubblica 7 agosto 2012, n. 137 </a:t>
            </a:r>
            <a:r>
              <a:rPr lang="it-IT" sz="1400" dirty="0">
                <a:latin typeface="Tahoma" panose="020B0604030504040204" pitchFamily="34" charset="0"/>
                <a:ea typeface="Tahoma" panose="020B0604030504040204" pitchFamily="34" charset="0"/>
                <a:cs typeface="Tahoma" panose="020B0604030504040204" pitchFamily="34" charset="0"/>
              </a:rPr>
              <a:t>- Regolamento recante riforma degli ordinamenti professionali</a:t>
            </a:r>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endPar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r>
              <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rPr>
              <a:t>Regio Decreto del 23 ottobre 1925 n.2537 </a:t>
            </a:r>
            <a:r>
              <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rPr>
              <a:t>«</a:t>
            </a:r>
            <a:r>
              <a:rPr lang="it-IT" sz="1400" dirty="0">
                <a:latin typeface="Tahoma" panose="020B0604030504040204" pitchFamily="34" charset="0"/>
                <a:ea typeface="Tahoma" panose="020B0604030504040204" pitchFamily="34" charset="0"/>
                <a:cs typeface="Tahoma" panose="020B0604030504040204" pitchFamily="34" charset="0"/>
              </a:rPr>
              <a:t>Approvazione del regolamento per le professioni d'Ingegnere e di Architetto»</a:t>
            </a:r>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just"/>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it-IT" sz="1400" b="1" dirty="0">
                <a:solidFill>
                  <a:srgbClr val="000000"/>
                </a:solidFill>
                <a:latin typeface="Tahoma" panose="020B0604030504040204" pitchFamily="34" charset="0"/>
                <a:ea typeface="Tahoma" panose="020B0604030504040204" pitchFamily="34" charset="0"/>
                <a:cs typeface="Tahoma" panose="020B0604030504040204" pitchFamily="34" charset="0"/>
              </a:rPr>
              <a:t>Codice Deontologico degli Ingegneri</a:t>
            </a:r>
            <a:r>
              <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rPr>
              <a:t>: CNI agg. </a:t>
            </a:r>
            <a:r>
              <a:rPr lang="it-IT" sz="1400" dirty="0">
                <a:latin typeface="Tahoma" panose="020B0604030504040204" pitchFamily="34" charset="0"/>
                <a:ea typeface="Tahoma" panose="020B0604030504040204" pitchFamily="34" charset="0"/>
                <a:cs typeface="Tahoma" panose="020B0604030504040204" pitchFamily="34" charset="0"/>
              </a:rPr>
              <a:t>14/06/2023</a:t>
            </a:r>
          </a:p>
          <a:p>
            <a:endParaRPr lang="it-IT" sz="1400" dirty="0">
              <a:latin typeface="Tahoma" panose="020B0604030504040204" pitchFamily="34" charset="0"/>
              <a:ea typeface="Tahoma" panose="020B0604030504040204" pitchFamily="34" charset="0"/>
              <a:cs typeface="Tahoma" panose="020B0604030504040204" pitchFamily="34" charset="0"/>
            </a:endParaRPr>
          </a:p>
          <a:p>
            <a:endParaRPr lang="it-IT" sz="1400" dirty="0">
              <a:latin typeface="Tahoma" panose="020B0604030504040204" pitchFamily="34" charset="0"/>
              <a:ea typeface="Tahoma" panose="020B0604030504040204" pitchFamily="34" charset="0"/>
              <a:cs typeface="Tahoma" panose="020B0604030504040204" pitchFamily="34" charset="0"/>
            </a:endParaRPr>
          </a:p>
          <a:p>
            <a:endParaRPr lang="it-IT" sz="1400" dirty="0">
              <a:latin typeface="Tahoma" panose="020B0604030504040204" pitchFamily="34" charset="0"/>
              <a:ea typeface="Tahoma" panose="020B0604030504040204" pitchFamily="34" charset="0"/>
              <a:cs typeface="Tahoma" panose="020B0604030504040204" pitchFamily="34" charset="0"/>
            </a:endParaRPr>
          </a:p>
          <a:p>
            <a:endParaRPr lang="it-IT" sz="1400" dirty="0">
              <a:latin typeface="Tahoma" panose="020B0604030504040204" pitchFamily="34" charset="0"/>
              <a:ea typeface="Tahoma" panose="020B0604030504040204" pitchFamily="34" charset="0"/>
              <a:cs typeface="Tahoma" panose="020B0604030504040204" pitchFamily="34" charset="0"/>
            </a:endParaRPr>
          </a:p>
          <a:p>
            <a:pPr fontAlgn="base"/>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fontAlgn="base"/>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fontAlgn="base"/>
            <a:endParaRPr lang="it-IT" sz="1400" dirty="0">
              <a:solidFill>
                <a:srgbClr val="000000"/>
              </a:solidFill>
              <a:latin typeface="Tahoma" panose="020B0604030504040204" pitchFamily="34" charset="0"/>
              <a:ea typeface="Tahoma" panose="020B0604030504040204" pitchFamily="34" charset="0"/>
              <a:cs typeface="Tahoma" panose="020B0604030504040204" pitchFamily="34" charset="0"/>
            </a:endParaRPr>
          </a:p>
          <a:p>
            <a:endParaRPr lang="it-IT" sz="1400" b="0" i="0" dirty="0">
              <a:solidFill>
                <a:srgbClr val="212529"/>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4098" name="Picture 2" descr="Ingegneri e architetti dipendenti e obbligo iscrizione alla Gestione  separata INPS | Bollettino di Legislazione Tecnica">
            <a:extLst>
              <a:ext uri="{FF2B5EF4-FFF2-40B4-BE49-F238E27FC236}">
                <a16:creationId xmlns:a16="http://schemas.microsoft.com/office/drawing/2014/main" id="{A71D4BD9-238D-E5C4-B5A8-C75AF1181B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48900" y="5645336"/>
            <a:ext cx="1943100" cy="1051185"/>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a:extLst>
              <a:ext uri="{FF2B5EF4-FFF2-40B4-BE49-F238E27FC236}">
                <a16:creationId xmlns:a16="http://schemas.microsoft.com/office/drawing/2014/main" id="{BC431F69-D699-D534-CFFB-7942B4FB893F}"/>
              </a:ext>
            </a:extLst>
          </p:cNvPr>
          <p:cNvSpPr txBox="1"/>
          <p:nvPr/>
        </p:nvSpPr>
        <p:spPr>
          <a:xfrm>
            <a:off x="4425299" y="48547"/>
            <a:ext cx="4271026" cy="369332"/>
          </a:xfrm>
          <a:prstGeom prst="rect">
            <a:avLst/>
          </a:prstGeom>
          <a:noFill/>
        </p:spPr>
        <p:txBody>
          <a:bodyPr wrap="square">
            <a:spAutoFit/>
          </a:bodyPr>
          <a:lstStyle/>
          <a:p>
            <a:r>
              <a:rPr lang="it-IT" sz="18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Riferimenti normativi </a:t>
            </a:r>
            <a:endParaRPr lang="it-IT" b="1" u="sng" dirty="0">
              <a:solidFill>
                <a:srgbClr val="212529"/>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31282574"/>
      </p:ext>
    </p:extLst>
  </p:cSld>
  <p:clrMapOvr>
    <a:masterClrMapping/>
  </p:clrMapOvr>
  <p:transition spd="med"/>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TotalTime>
  <Words>3868</Words>
  <Application>Microsoft Office PowerPoint</Application>
  <PresentationFormat>Widescreen</PresentationFormat>
  <Paragraphs>316</Paragraphs>
  <Slides>32</Slides>
  <Notes>32</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32</vt:i4>
      </vt:variant>
    </vt:vector>
  </HeadingPairs>
  <TitlesOfParts>
    <vt:vector size="42" baseType="lpstr">
      <vt:lpstr>Aptos</vt:lpstr>
      <vt:lpstr>Arial</vt:lpstr>
      <vt:lpstr>Calibri</vt:lpstr>
      <vt:lpstr>Calibri Light</vt:lpstr>
      <vt:lpstr>Impact</vt:lpstr>
      <vt:lpstr>Lato</vt:lpstr>
      <vt:lpstr>Open Sans</vt:lpstr>
      <vt:lpstr>Poppins</vt:lpstr>
      <vt:lpstr>Tahoma</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bea.confessore@outlook.it</dc:creator>
  <cp:lastModifiedBy>Lucio Confessore</cp:lastModifiedBy>
  <cp:revision>54</cp:revision>
  <dcterms:created xsi:type="dcterms:W3CDTF">2026-05-03T08:22:28Z</dcterms:created>
  <dcterms:modified xsi:type="dcterms:W3CDTF">2026-05-20T15:23:26Z</dcterms:modified>
</cp:coreProperties>
</file>